
<file path=[Content_Types].xml><?xml version="1.0" encoding="utf-8"?>
<Types xmlns="http://schemas.openxmlformats.org/package/2006/content-types">
  <Default Extension="bin" ContentType="application/vnd.openxmlformats-officedocument.presentationml.printerSettings"/>
  <Default Extension="jpeg" ContentType="image/jpe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2" Type="http://schemas.openxmlformats.org/package/2006/relationships/metadata/thumbnail" Target="docProps/thumbnail.jpeg"/><Relationship Id="rId3" Type="http://schemas.openxmlformats.org/package/2006/relationships/metadata/core-properties" Target="docProps/core.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7"/>
    <p:sldId id="257" r:id="rId9"/>
    <p:sldId id="258" r:id="rId10"/>
    <p:sldId id="259" r:id="rId11"/>
    <p:sldId id="260" r:id="rId12"/>
    <p:sldId id="261" r:id="rId13"/>
    <p:sldId id="262" r:id="rId14"/>
    <p:sldId id="263" r:id="rId15"/>
    <p:sldId id="264" r:id="rId16"/>
    <p:sldId id="265" r:id="rId17"/>
    <p:sldId id="266" r:id="rId18"/>
    <p:sldId id="267" r:id="rId19"/>
    <p:sldId id="268" r:id="rId20"/>
    <p:sldId id="269" r:id="rId21"/>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napToObjects="1">
      <p:cViewPr varScale="1">
        <p:scale>
          <a:sx n="124" d="100"/>
          <a:sy n="124" d="100"/>
        </p:scale>
        <p:origin x="-1512" y="-112"/>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printerSettings" Target="printerSettings/printerSettings1.bin"/><Relationship Id="rId3" Type="http://schemas.openxmlformats.org/officeDocument/2006/relationships/presProps" Target="presProps.xml"/><Relationship Id="rId4" Type="http://schemas.openxmlformats.org/officeDocument/2006/relationships/viewProps" Target="viewProps.xml"/><Relationship Id="rId5" Type="http://schemas.openxmlformats.org/officeDocument/2006/relationships/theme" Target="theme/theme1.xml"/><Relationship Id="rId6" Type="http://schemas.openxmlformats.org/officeDocument/2006/relationships/tableStyles" Target="tableStyles.xml"/><Relationship Id="rId7" Type="http://schemas.openxmlformats.org/officeDocument/2006/relationships/slide" Target="slides/slide1.xml"/><Relationship Id="rId8" Type="http://schemas.openxmlformats.org/officeDocument/2006/relationships/notesMaster" Target="notesMasters/notesMaster1.xml"/><Relationship Id="rId9" Type="http://schemas.openxmlformats.org/officeDocument/2006/relationships/slide" Target="slides/slide2.xml"/><Relationship Id="rId10" Type="http://schemas.openxmlformats.org/officeDocument/2006/relationships/slide" Target="slides/slide3.xml"/><Relationship Id="rId11" Type="http://schemas.openxmlformats.org/officeDocument/2006/relationships/slide" Target="slides/slide4.xml"/><Relationship Id="rId12" Type="http://schemas.openxmlformats.org/officeDocument/2006/relationships/slide" Target="slides/slide5.xml"/><Relationship Id="rId13" Type="http://schemas.openxmlformats.org/officeDocument/2006/relationships/slide" Target="slides/slide6.xml"/><Relationship Id="rId14" Type="http://schemas.openxmlformats.org/officeDocument/2006/relationships/slide" Target="slides/slide7.xml"/><Relationship Id="rId15" Type="http://schemas.openxmlformats.org/officeDocument/2006/relationships/slide" Target="slides/slide8.xml"/><Relationship Id="rId16" Type="http://schemas.openxmlformats.org/officeDocument/2006/relationships/slide" Target="slides/slide9.xml"/><Relationship Id="rId17" Type="http://schemas.openxmlformats.org/officeDocument/2006/relationships/slide" Target="slides/slide10.xml"/><Relationship Id="rId18" Type="http://schemas.openxmlformats.org/officeDocument/2006/relationships/slide" Target="slides/slide11.xml"/><Relationship Id="rId19" Type="http://schemas.openxmlformats.org/officeDocument/2006/relationships/slide" Target="slides/slide12.xml"/><Relationship Id="rId20" Type="http://schemas.openxmlformats.org/officeDocument/2006/relationships/slide" Target="slides/slide13.xml"/><Relationship Id="rId21" Type="http://schemas.openxmlformats.org/officeDocument/2006/relationships/slide" Target="slides/slide1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p="http://schemas.openxmlformats.org/presentationml/2006/main" xmlns:r="http://schemas.openxmlformats.org/officeDocument/2006/relationships">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0F89C1C7-3DCD-1040-A9CF-14679D8B5DDD}" type="datetimeFigureOut">
              <a:rPr lang="en-US" smtClean="0"/>
              <a:t>10/17/16</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BB5E49A5-4136-284D-997B-48E1D791AD67}" type="slidenum">
              <a:rPr lang="en-US" smtClean="0"/>
              <a:t>‹#›</a:t>
            </a:fld>
            <a:endParaRPr lang="en-US"/>
          </a:p>
        </p:txBody>
      </p:sp>
    </p:spTree>
    <p:extLst>
      <p:ext uri="{BB962C8B-B14F-4D97-AF65-F5344CB8AC3E}">
        <p14:creationId xmlns:p14="http://schemas.microsoft.com/office/powerpoint/2010/main" val="26232521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0.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2.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3.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4.xml"/></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p:cNvSpPr>
          <p:nvPr>
            <p:ph type="sldImg" idx="2"/>
          </p:nvPr>
        </p:nvSpPr>
        <p:spPr/>
      </p:sp>
      <p:sp>
        <p:nvSpPr>
          <p:cNvPr id="3" name="Notes Placeholder 2"/>
          <p:cNvSpPr>
            <a:spLocks noGrp="1"/>
          </p:cNvSpPr>
          <p:nvPr>
            <p:ph type="body" idx="3" sz="quarter"/>
          </p:nvPr>
        </p:nvSpPr>
        <p:spPr/>
        <p:txBody>
          <a:bodyPr/>
          <a:lstStyle/>
          <a:p>
            <a:r>
              <a:t>Educational presentation for Uber or Lyft Accident in Houston, Texas (2026 Guide). Full guide: https://www.wreckmatch.com/blog/uber-or-lyft-accident-in-houston-texas-2026-guide. WreckMatch LLC legal referral service, not a law firm. WreckMatch LLC — legal referral service, not a law firm. Educational only. 800+ participating law firms. Call 855 WRECKMATCH. Reviewed for legal context by Judge Roy Waddell.</a:t>
            </a:r>
          </a:p>
        </p:txBody>
      </p:sp>
      <p:sp>
        <p:nvSpPr>
          <p:cNvPr id="4" name="Slide Number Placeholder 3"/>
          <p:cNvSpPr>
            <a:spLocks noGrp="1"/>
          </p:cNvSpPr>
          <p:nvPr>
            <p:ph type="sldNum" idx="5" sz="quarter"/>
          </p:nvPr>
        </p:nvSpPr>
        <p:spPr/>
      </p:sp>
    </p:spTree>
  </p:cSld>
  <p:clrMapOvr>
    <a:masterClrMapping/>
  </p:clrMapOvr>
</p:notes>
</file>

<file path=ppt/notesSlides/notesSlide2.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p:cNvSpPr>
          <p:nvPr>
            <p:ph type="sldImg" idx="2"/>
          </p:nvPr>
        </p:nvSpPr>
        <p:spPr/>
      </p:sp>
      <p:sp>
        <p:nvSpPr>
          <p:cNvPr id="3" name="Notes Placeholder 2"/>
          <p:cNvSpPr>
            <a:spLocks noGrp="1"/>
          </p:cNvSpPr>
          <p:nvPr>
            <p:ph type="body" idx="3" sz="quarter"/>
          </p:nvPr>
        </p:nvSpPr>
        <p:spPr/>
        <p:txBody>
          <a:bodyPr/>
          <a:lstStyle/>
          <a:p>
            <a:r>
              <a:t>Important — read first WreckMatch LLC — legal referral service, not a law firm. Educational only. 800+ participating law firms. Call 855 WRECKMATCH. Reviewed for legal context by Judge Roy Waddell.</a:t>
            </a:r>
          </a:p>
        </p:txBody>
      </p:sp>
      <p:sp>
        <p:nvSpPr>
          <p:cNvPr id="4" name="Slide Number Placeholder 3"/>
          <p:cNvSpPr>
            <a:spLocks noGrp="1"/>
          </p:cNvSpPr>
          <p:nvPr>
            <p:ph type="sldNum" idx="5" sz="quarter"/>
          </p:nvPr>
        </p:nvSpPr>
        <p:spPr/>
      </p:sp>
    </p:spTree>
  </p:cSld>
  <p:clrMapOvr>
    <a:masterClrMapping/>
  </p:clrMapOvr>
</p:notes>
</file>

<file path=ppt/notesSlides/notesSlide3.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p:cNvSpPr>
          <p:nvPr>
            <p:ph type="sldImg" idx="2"/>
          </p:nvPr>
        </p:nvSpPr>
        <p:spPr/>
      </p:sp>
      <p:sp>
        <p:nvSpPr>
          <p:cNvPr id="3" name="Notes Placeholder 2"/>
          <p:cNvSpPr>
            <a:spLocks noGrp="1"/>
          </p:cNvSpPr>
          <p:nvPr>
            <p:ph type="body" idx="3" sz="quarter"/>
          </p:nvPr>
        </p:nvSpPr>
        <p:spPr/>
        <p:txBody>
          <a:bodyPr/>
          <a:lstStyle/>
          <a:p>
            <a:r>
              <a:t>After a crash in Houston, call 911, get trauma care, preserve evidence, avoid recorded insurer statements, and use free attorney matching before signing anything. WreckMatch LLC — legal referral service, not a law firm. Educational only. 800+ participating law firms. Call 855 WRECKMATCH. Reviewed for legal context by Judge Roy Waddell.</a:t>
            </a:r>
          </a:p>
        </p:txBody>
      </p:sp>
      <p:sp>
        <p:nvSpPr>
          <p:cNvPr id="4" name="Slide Number Placeholder 3"/>
          <p:cNvSpPr>
            <a:spLocks noGrp="1"/>
          </p:cNvSpPr>
          <p:nvPr>
            <p:ph type="sldNum" idx="5" sz="quarter"/>
          </p:nvPr>
        </p:nvSpPr>
        <p:spPr/>
      </p:sp>
    </p:spTree>
  </p:cSld>
  <p:clrMapOvr>
    <a:masterClrMapping/>
  </p:clrMapOvr>
</p:notes>
</file>

<file path=ppt/notesSlides/notesSlide4.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p:cNvSpPr>
          <p:nvPr>
            <p:ph type="sldImg" idx="2"/>
          </p:nvPr>
        </p:nvSpPr>
        <p:spPr/>
      </p:sp>
      <p:sp>
        <p:nvSpPr>
          <p:cNvPr id="3" name="Notes Placeholder 2"/>
          <p:cNvSpPr>
            <a:spLocks noGrp="1"/>
          </p:cNvSpPr>
          <p:nvPr>
            <p:ph type="body" idx="3" sz="quarter"/>
          </p:nvPr>
        </p:nvSpPr>
        <p:spPr/>
        <p:txBody>
          <a:bodyPr/>
          <a:lstStyle/>
          <a:p>
            <a:r>
              <a:t>Insurance companies run billion-dollar playbooks the moment a crash is reported — trained adjusters, scripted calls, and pressure to settle before you understand your rights. Scott Tischler, Co-Founder of WreckMatch, built our AI intake and educational stack so everyday drivers in Texas are not outgunned. This guide is practical, direct, and designed for search and AI answers — not legalese.</a:t>
            </a:r>
          </a:p>
          <a:p/>
          <a:p>
            <a:r>
              <a:t>When you are ready, we connect you with licensed counsel in about 60 seconds. WreckMatch is a referral service, not a law firm.</a:t>
            </a:r>
          </a:p>
          <a:p/>
          <a:p>
            <a:r>
              <a:t>Quick answer: After a crash in Houston, call 911, get trauma care, preserve evidence, avoid recorded insurer statements, and use free attorney matching before signing anything. WreckMatch LLC — legal referral service, not a law firm. Educational only. 800+ participating law firms. Call 855 WRECKMATCH. Reviewed for legal context by Judge Roy Waddell.</a:t>
            </a:r>
          </a:p>
        </p:txBody>
      </p:sp>
      <p:sp>
        <p:nvSpPr>
          <p:cNvPr id="4" name="Slide Number Placeholder 3"/>
          <p:cNvSpPr>
            <a:spLocks noGrp="1"/>
          </p:cNvSpPr>
          <p:nvPr>
            <p:ph type="sldNum" idx="5" sz="quarter"/>
          </p:nvPr>
        </p:nvSpPr>
        <p:spPr/>
      </p:sp>
    </p:spTree>
  </p:cSld>
  <p:clrMapOvr>
    <a:masterClrMapping/>
  </p:clrMapOvr>
</p:notes>
</file>

<file path=ppt/notesSlides/notesSlide5.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p:cNvSpPr>
          <p:nvPr>
            <p:ph type="sldImg" idx="2"/>
          </p:nvPr>
        </p:nvSpPr>
        <p:spPr/>
      </p:sp>
      <p:sp>
        <p:nvSpPr>
          <p:cNvPr id="3" name="Notes Placeholder 2"/>
          <p:cNvSpPr>
            <a:spLocks noGrp="1"/>
          </p:cNvSpPr>
          <p:nvPr>
            <p:ph type="body" idx="3" sz="quarter"/>
          </p:nvPr>
        </p:nvSpPr>
        <p:spPr/>
        <p:txBody>
          <a:bodyPr/>
          <a:lstStyle/>
          <a:p>
            <a:r>
              <a:t>1. Call 911 — truck crashes often need highway patrol + EMS.</a:t>
            </a:r>
          </a:p>
          <a:p>
            <a:r>
              <a:t>2. Photograph all vehicles, DOT numbers, plates, and scene marks.</a:t>
            </a:r>
          </a:p>
          <a:p>
            <a:r>
              <a:t>3. Identify carrier name on the tractor/trailer door.</a:t>
            </a:r>
          </a:p>
          <a:p>
            <a:r>
              <a:t>4. Seek trauma care — severe injuries may not show on X-ray day one.</a:t>
            </a:r>
          </a:p>
          <a:p>
            <a:r>
              <a:t>5. Do not give a recorded statement to any insurer.</a:t>
            </a:r>
          </a:p>
          <a:p>
            <a:r>
              <a:t>6. Get matched with a lawyer → WreckMatch LLC — legal referral service, not a law firm. Educational only. 800+ participating law firms. Call 855 WRECKMATCH. Reviewed for legal context by Judge Roy Waddell.</a:t>
            </a:r>
          </a:p>
        </p:txBody>
      </p:sp>
      <p:sp>
        <p:nvSpPr>
          <p:cNvPr id="4" name="Slide Number Placeholder 3"/>
          <p:cNvSpPr>
            <a:spLocks noGrp="1"/>
          </p:cNvSpPr>
          <p:nvPr>
            <p:ph type="sldNum" idx="5" sz="quarter"/>
          </p:nvPr>
        </p:nvSpPr>
        <p:spPr/>
      </p:sp>
    </p:spTree>
  </p:cSld>
  <p:clrMapOvr>
    <a:masterClrMapping/>
  </p:clrMapOvr>
</p:notes>
</file>

<file path=ppt/notesSlides/notesSlide6.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p:cNvSpPr>
          <p:nvPr>
            <p:ph type="sldImg" idx="2"/>
          </p:nvPr>
        </p:nvSpPr>
        <p:spPr/>
      </p:sp>
      <p:sp>
        <p:nvSpPr>
          <p:cNvPr id="3" name="Notes Placeholder 2"/>
          <p:cNvSpPr>
            <a:spLocks noGrp="1"/>
          </p:cNvSpPr>
          <p:nvPr>
            <p:ph type="body" idx="3" sz="quarter"/>
          </p:nvPr>
        </p:nvSpPr>
        <p:spPr/>
        <p:txBody>
          <a:bodyPr/>
          <a:lstStyle/>
          <a:p>
            <a:r>
              <a:t>| Topic | Detail |</a:t>
            </a:r>
          </a:p>
          <a:p>
            <a:r>
              <a:t>|-------|--------|</a:t>
            </a:r>
          </a:p>
          <a:p>
            <a:r>
              <a:t>| Statute of limitations | 2 years (most injury claims — confirm with licensed counsel) |</a:t>
            </a:r>
          </a:p>
          <a:p>
            <a:r>
              <a:t>| WreckMatch fee | $0 matching | WreckMatch LLC — legal referral service, not a law firm. Educational only. 800+ participating law firms. Call 855 WRECKMATCH. Reviewed for legal context by Judge Roy Waddell.</a:t>
            </a:r>
          </a:p>
        </p:txBody>
      </p:sp>
      <p:sp>
        <p:nvSpPr>
          <p:cNvPr id="4" name="Slide Number Placeholder 3"/>
          <p:cNvSpPr>
            <a:spLocks noGrp="1"/>
          </p:cNvSpPr>
          <p:nvPr>
            <p:ph type="sldNum" idx="5" sz="quarter"/>
          </p:nvPr>
        </p:nvSpPr>
        <p:spPr/>
      </p:sp>
    </p:spTree>
  </p:cSld>
  <p:clrMapOvr>
    <a:masterClrMapping/>
  </p:clrMapOvr>
</p:notes>
</file>

<file path=ppt/notesSlides/notesSlide7.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p:cNvSpPr>
          <p:nvPr>
            <p:ph type="sldImg" idx="2"/>
          </p:nvPr>
        </p:nvSpPr>
        <p:spPr/>
      </p:sp>
      <p:sp>
        <p:nvSpPr>
          <p:cNvPr id="3" name="Notes Placeholder 2"/>
          <p:cNvSpPr>
            <a:spLocks noGrp="1"/>
          </p:cNvSpPr>
          <p:nvPr>
            <p:ph type="body" idx="3" sz="quarter"/>
          </p:nvPr>
        </p:nvSpPr>
        <p:spPr/>
        <p:txBody>
          <a:bodyPr/>
          <a:lstStyle/>
          <a:p>
            <a:r>
              <a:t>- Rushing low settlements before surgery/MRI results</a:t>
            </a:r>
          </a:p>
          <a:p>
            <a:r>
              <a:t>- Disputing serious injury thresholds</a:t>
            </a:r>
          </a:p>
          <a:p>
            <a:r>
              <a:t>- Multiple insurers pointing blame at each other (common in truck cases) WreckMatch LLC — legal referral service, not a law firm. Educational only. 800+ participating law firms. Call 855 WRECKMATCH. Reviewed for legal context by Judge Roy Waddell.</a:t>
            </a:r>
          </a:p>
        </p:txBody>
      </p:sp>
      <p:sp>
        <p:nvSpPr>
          <p:cNvPr id="4" name="Slide Number Placeholder 3"/>
          <p:cNvSpPr>
            <a:spLocks noGrp="1"/>
          </p:cNvSpPr>
          <p:nvPr>
            <p:ph type="sldNum" idx="5" sz="quarter"/>
          </p:nvPr>
        </p:nvSpPr>
        <p:spPr/>
      </p:sp>
    </p:spTree>
  </p:cSld>
  <p:clrMapOvr>
    <a:masterClrMapping/>
  </p:clrMapOvr>
</p:notes>
</file>

<file path=ppt/notesSlides/notesSlide8.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p:cNvSpPr>
          <p:nvPr>
            <p:ph type="sldImg" idx="2"/>
          </p:nvPr>
        </p:nvSpPr>
        <p:spPr/>
      </p:sp>
      <p:sp>
        <p:nvSpPr>
          <p:cNvPr id="3" name="Notes Placeholder 2"/>
          <p:cNvSpPr>
            <a:spLocks noGrp="1"/>
          </p:cNvSpPr>
          <p:nvPr>
            <p:ph type="body" idx="3" sz="quarter"/>
          </p:nvPr>
        </p:nvSpPr>
        <p:spPr/>
        <p:txBody>
          <a:bodyPr/>
          <a:lstStyle/>
          <a:p>
            <a:r>
              <a:t>Does WreckMatch have truck accident lawyers? — We refer to participating attorneys who handle car, truck, and catastrophic injury matters in Texas. How fast is callback? — Typically under 60 seconds at wreckmatch.com. Full Houston guide — Houston help hub</a:t>
            </a:r>
          </a:p>
          <a:p/>
          <a:p>
            <a:r>
              <a:t>Free attorney matching → · (978) 515-6063 WreckMatch LLC — legal referral service, not a law firm. Educational only. 800+ participating law firms. Call 855 WRECKMATCH. Reviewed for legal context by Judge Roy Waddell.</a:t>
            </a:r>
          </a:p>
        </p:txBody>
      </p:sp>
      <p:sp>
        <p:nvSpPr>
          <p:cNvPr id="4" name="Slide Number Placeholder 3"/>
          <p:cNvSpPr>
            <a:spLocks noGrp="1"/>
          </p:cNvSpPr>
          <p:nvPr>
            <p:ph type="sldNum" idx="5" sz="quarter"/>
          </p:nvPr>
        </p:nvSpPr>
        <p:spPr/>
      </p:sp>
    </p:spTree>
  </p:cSld>
  <p:clrMapOvr>
    <a:masterClrMapping/>
  </p:clrMapOvr>
</p:notes>
</file>

<file path=ppt/notesSlides/notesSlide9.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p:cNvSpPr>
          <p:nvPr>
            <p:ph type="sldImg" idx="2"/>
          </p:nvPr>
        </p:nvSpPr>
        <p:spPr/>
      </p:sp>
      <p:sp>
        <p:nvSpPr>
          <p:cNvPr id="3" name="Notes Placeholder 2"/>
          <p:cNvSpPr>
            <a:spLocks noGrp="1"/>
          </p:cNvSpPr>
          <p:nvPr>
            <p:ph type="body" idx="3" sz="quarter"/>
          </p:nvPr>
        </p:nvSpPr>
        <p:spPr/>
        <p:txBody>
          <a:bodyPr/>
          <a:lstStyle/>
          <a:p>
            <a:r>
              <a:t>A free consultation makes sense after hospitalization, disputed fault, a commercial truck crash, wrongful death, or if an insurer denies coverage. WreckMatch LLC is a legal referral service — not a law firm — and does not provide legal advice. WreckMatch LLC — legal referral service, not a law firm. Educational only. 800+ participating law firms. Call 855 WRECKMATCH. Reviewed for legal context by Judge Roy Waddell.</a:t>
            </a:r>
          </a:p>
        </p:txBody>
      </p:sp>
      <p:sp>
        <p:nvSpPr>
          <p:cNvPr id="4" name="Slide Number Placeholder 3"/>
          <p:cNvSpPr>
            <a:spLocks noGrp="1"/>
          </p:cNvSpPr>
          <p:nvPr>
            <p:ph type="sldNum" idx="5" sz="quarter"/>
          </p:nvPr>
        </p:nvSpPr>
        <p:spPr/>
      </p:sp>
    </p:spTree>
  </p:cSld>
  <p:clrMapOvr>
    <a:masterClrMapping/>
  </p:clrMapOvr>
</p:notes>
</file>

<file path=ppt/notesSlides/notesSlide10.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p:cNvSpPr>
          <p:nvPr>
            <p:ph type="sldImg" idx="2"/>
          </p:nvPr>
        </p:nvSpPr>
        <p:spPr/>
      </p:sp>
      <p:sp>
        <p:nvSpPr>
          <p:cNvPr id="3" name="Notes Placeholder 2"/>
          <p:cNvSpPr>
            <a:spLocks noGrp="1"/>
          </p:cNvSpPr>
          <p:nvPr>
            <p:ph type="body" idx="3" sz="quarter"/>
          </p:nvPr>
        </p:nvSpPr>
        <p:spPr/>
        <p:txBody>
          <a:bodyPr/>
          <a:lstStyle/>
          <a:p>
            <a:r>
              <a:t>- Recorded statements in the first 48 hours</a:t>
            </a:r>
          </a:p>
          <a:p>
            <a:r>
              <a:t>- Quick settlement offers before MRI or specialist results</a:t>
            </a:r>
          </a:p>
          <a:p>
            <a:r>
              <a:t>- Disputes over injury severity or pre-existing conditions WreckMatch LLC — legal referral service, not a law firm. Educational only. 800+ participating law firms. Call 855 WRECKMATCH. Reviewed for legal context by Judge Roy Waddell.</a:t>
            </a:r>
          </a:p>
        </p:txBody>
      </p:sp>
      <p:sp>
        <p:nvSpPr>
          <p:cNvPr id="4" name="Slide Number Placeholder 3"/>
          <p:cNvSpPr>
            <a:spLocks noGrp="1"/>
          </p:cNvSpPr>
          <p:nvPr>
            <p:ph type="sldNum" idx="5" sz="quarter"/>
          </p:nvPr>
        </p:nvSpPr>
        <p:spPr/>
      </p:sp>
    </p:spTree>
  </p:cSld>
  <p:clrMapOvr>
    <a:masterClrMapping/>
  </p:clrMapOvr>
</p:notes>
</file>

<file path=ppt/notesSlides/notesSlide1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p:cNvSpPr>
          <p:nvPr>
            <p:ph type="sldImg" idx="2"/>
          </p:nvPr>
        </p:nvSpPr>
        <p:spPr/>
      </p:sp>
      <p:sp>
        <p:nvSpPr>
          <p:cNvPr id="3" name="Notes Placeholder 2"/>
          <p:cNvSpPr>
            <a:spLocks noGrp="1"/>
          </p:cNvSpPr>
          <p:nvPr>
            <p:ph type="body" idx="3" sz="quarter"/>
          </p:nvPr>
        </p:nvSpPr>
        <p:spPr/>
        <p:txBody>
          <a:bodyPr/>
          <a:lstStyle/>
          <a:p>
            <a:r>
              <a:t>Call 855 WRECKMATCH (855) 897-3256 or use free attorney matching. Participating attorneys typically work on contingency.</a:t>
            </a:r>
          </a:p>
          <a:p/>
          <a:p>
            <a:r>
              <a:t>Educational only — not legal advice.</a:t>
            </a:r>
          </a:p>
          <a:p/>
          <a:p>
            <a:r>
              <a:t>Reviewed for legal context by Judge Roy Waddell, Legal Advisor at WreckMatch LLC — courtroom and procedural perspective only; not legal advice for your specific case. WreckMatch LLC — legal referral service, not a law firm. Educational only. 800+ participating law firms. Call 855 WRECKMATCH. Reviewed for legal context by Judge Roy Waddell.</a:t>
            </a:r>
          </a:p>
        </p:txBody>
      </p:sp>
      <p:sp>
        <p:nvSpPr>
          <p:cNvPr id="4" name="Slide Number Placeholder 3"/>
          <p:cNvSpPr>
            <a:spLocks noGrp="1"/>
          </p:cNvSpPr>
          <p:nvPr>
            <p:ph type="sldNum" idx="5" sz="quarter"/>
          </p:nvPr>
        </p:nvSpPr>
        <p:spPr/>
      </p:sp>
    </p:spTree>
  </p:cSld>
  <p:clrMapOvr>
    <a:masterClrMapping/>
  </p:clrMapOvr>
</p:notes>
</file>

<file path=ppt/notesSlides/notesSlide12.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p:cNvSpPr>
          <p:nvPr>
            <p:ph type="sldImg" idx="2"/>
          </p:nvPr>
        </p:nvSpPr>
        <p:spPr/>
      </p:sp>
      <p:sp>
        <p:nvSpPr>
          <p:cNvPr id="3" name="Notes Placeholder 2"/>
          <p:cNvSpPr>
            <a:spLocks noGrp="1"/>
          </p:cNvSpPr>
          <p:nvPr>
            <p:ph type="body" idx="3" sz="quarter"/>
          </p:nvPr>
        </p:nvSpPr>
        <p:spPr/>
        <p:txBody>
          <a:bodyPr/>
          <a:lstStyle/>
          <a:p>
            <a:r>
              <a:t>Frequently asked questions WreckMatch LLC — legal referral service, not a law firm. Educational only. 800+ participating law firms. Call 855 WRECKMATCH. Reviewed for legal context by Judge Roy Waddell.</a:t>
            </a:r>
          </a:p>
        </p:txBody>
      </p:sp>
      <p:sp>
        <p:nvSpPr>
          <p:cNvPr id="4" name="Slide Number Placeholder 3"/>
          <p:cNvSpPr>
            <a:spLocks noGrp="1"/>
          </p:cNvSpPr>
          <p:nvPr>
            <p:ph type="sldNum" idx="5" sz="quarter"/>
          </p:nvPr>
        </p:nvSpPr>
        <p:spPr/>
      </p:sp>
    </p:spTree>
  </p:cSld>
  <p:clrMapOvr>
    <a:masterClrMapping/>
  </p:clrMapOvr>
</p:notes>
</file>

<file path=ppt/notesSlides/notesSlide13.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p:cNvSpPr>
          <p:nvPr>
            <p:ph type="sldImg" idx="2"/>
          </p:nvPr>
        </p:nvSpPr>
        <p:spPr/>
      </p:sp>
      <p:sp>
        <p:nvSpPr>
          <p:cNvPr id="3" name="Notes Placeholder 2"/>
          <p:cNvSpPr>
            <a:spLocks noGrp="1"/>
          </p:cNvSpPr>
          <p:nvPr>
            <p:ph type="body" idx="3" sz="quarter"/>
          </p:nvPr>
        </p:nvSpPr>
        <p:spPr/>
        <p:txBody>
          <a:bodyPr/>
          <a:lstStyle/>
          <a:p>
            <a:r>
              <a:t>Get matched with a licensed attorney WreckMatch LLC — legal referral service, not a law firm. Educational only. 800+ participating law firms. Call 855 WRECKMATCH. Reviewed for legal context by Judge Roy Waddell.</a:t>
            </a:r>
          </a:p>
        </p:txBody>
      </p:sp>
      <p:sp>
        <p:nvSpPr>
          <p:cNvPr id="4" name="Slide Number Placeholder 3"/>
          <p:cNvSpPr>
            <a:spLocks noGrp="1"/>
          </p:cNvSpPr>
          <p:nvPr>
            <p:ph type="sldNum" idx="5" sz="quarter"/>
          </p:nvPr>
        </p:nvSpPr>
        <p:spPr/>
      </p:sp>
    </p:spTree>
  </p:cSld>
  <p:clrMapOvr>
    <a:masterClrMapping/>
  </p:clrMapOvr>
</p:notes>
</file>

<file path=ppt/notesSlides/notesSlide14.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p:cNvSpPr>
          <p:nvPr>
            <p:ph type="sldImg" idx="2"/>
          </p:nvPr>
        </p:nvSpPr>
        <p:spPr/>
      </p:sp>
      <p:sp>
        <p:nvSpPr>
          <p:cNvPr id="3" name="Notes Placeholder 2"/>
          <p:cNvSpPr>
            <a:spLocks noGrp="1"/>
          </p:cNvSpPr>
          <p:nvPr>
            <p:ph type="body" idx="3" sz="quarter"/>
          </p:nvPr>
        </p:nvSpPr>
        <p:spPr/>
        <p:txBody>
          <a:bodyPr/>
          <a:lstStyle/>
          <a:p>
            <a:r>
              <a:t>Reviewed for legal context WreckMatch LLC — legal referral service, not a law firm. Educational only. 800+ participating law firms. Call 855 WRECKMATCH. Reviewed for legal context by Judge Roy Waddell.</a:t>
            </a:r>
          </a:p>
        </p:txBody>
      </p:sp>
      <p:sp>
        <p:nvSpPr>
          <p:cNvPr id="4" name="Slide Number Placeholder 3"/>
          <p:cNvSpPr>
            <a:spLocks noGrp="1"/>
          </p:cNvSpPr>
          <p:nvPr>
            <p:ph type="sldNum" idx="5" sz="quarter"/>
          </p:nvPr>
        </p:nvSpPr>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5BCAD085-E8A6-8845-BD4E-CB4CCA059FC4}" type="datetimeFigureOut">
              <a:rPr lang="en-US" smtClean="0"/>
              <a:t>1/27/13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5BCAD085-E8A6-8845-BD4E-CB4CCA059FC4}" type="datetimeFigureOut">
              <a:rPr lang="en-US" smtClean="0"/>
              <a:t>1/27/13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1/27/13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5BCAD085-E8A6-8845-BD4E-CB4CCA059FC4}" type="datetimeFigureOut">
              <a:rPr lang="en-US" smtClean="0"/>
              <a:t>1/27/13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5BCAD085-E8A6-8845-BD4E-CB4CCA059FC4}" type="datetimeFigureOut">
              <a:rPr lang="en-US" smtClean="0"/>
              <a:t>1/27/13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5BCAD085-E8A6-8845-BD4E-CB4CCA059FC4}" type="datetimeFigureOut">
              <a:rPr lang="en-US" smtClean="0"/>
              <a:t>1/27/13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1/27/13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1/27/13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1/27/13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5BCAD085-E8A6-8845-BD4E-CB4CCA059FC4}" type="datetimeFigureOut">
              <a:rPr lang="en-US" smtClean="0"/>
              <a:t>1/27/13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5BCAD085-E8A6-8845-BD4E-CB4CCA059FC4}" type="datetimeFigureOut">
              <a:rPr lang="en-US" smtClean="0"/>
              <a:t>1/27/13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 Id="rId11" Type="http://schemas.openxmlformats.org/officeDocument/2006/relationships/slideLayout" Target="../slideLayouts/slideLayout11.xml"/><Relationship Id="rId1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1/27/13</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4.xml"/></Relationships>
</file>

<file path=ppt/slides/slide1.xml><?xml version="1.0" encoding="utf-8"?>
<p:sld xmlns:a="http://schemas.openxmlformats.org/drawingml/2006/main" xmlns:p="http://schemas.openxmlformats.org/presentationml/2006/main" xmlns:r="http://schemas.openxmlformats.org/officeDocument/2006/relationships">
  <p:cSld>
    <p:bg>
      <p:bgPr>
        <a:solidFill>
          <a:srgbClr val="0F172A"/>
        </a:solidFill>
        <a:effectLst/>
      </p:bgPr>
    </p:bg>
    <p:spTree>
      <p:nvGrpSpPr>
        <p:cNvPr id="1" name=""/>
        <p:cNvGrpSpPr/>
        <p:nvPr/>
      </p:nvGrpSpPr>
      <p:grpSpPr/>
      <p:sp>
        <p:nvSpPr>
          <p:cNvPr id="2" name="TextBox 1"/>
          <p:cNvSpPr txBox="1"/>
          <p:nvPr/>
        </p:nvSpPr>
        <p:spPr>
          <a:xfrm>
            <a:off x="548640" y="1828800"/>
            <a:ext cx="8046720" cy="1097280"/>
          </a:xfrm>
          <a:prstGeom prst="rect">
            <a:avLst/>
          </a:prstGeom>
          <a:noFill/>
        </p:spPr>
        <p:txBody>
          <a:bodyPr wrap="square">
            <a:spAutoFit/>
          </a:bodyPr>
          <a:lstStyle/>
          <a:p>
            <a:pPr algn="l">
              <a:defRPr sz="1400" b="1">
                <a:solidFill>
                  <a:srgbClr val="10B981"/>
                </a:solidFill>
              </a:defRPr>
            </a:pPr>
            <a:r>
              <a:t>WreckMatch.com</a:t>
            </a:r>
          </a:p>
        </p:txBody>
      </p:sp>
      <p:sp>
        <p:nvSpPr>
          <p:cNvPr id="3" name="TextBox 2"/>
          <p:cNvSpPr txBox="1"/>
          <p:nvPr/>
        </p:nvSpPr>
        <p:spPr>
          <a:xfrm>
            <a:off x="548640" y="2560320"/>
            <a:ext cx="8046720" cy="2194560"/>
          </a:xfrm>
          <a:prstGeom prst="rect">
            <a:avLst/>
          </a:prstGeom>
          <a:noFill/>
        </p:spPr>
        <p:txBody>
          <a:bodyPr wrap="square">
            <a:spAutoFit/>
          </a:bodyPr>
          <a:lstStyle/>
          <a:p>
            <a:pPr>
              <a:defRPr sz="3200" b="1">
                <a:solidFill>
                  <a:srgbClr val="FFFFFF"/>
                </a:solidFill>
              </a:defRPr>
            </a:pPr>
            <a:r>
              <a:t>Uber or Lyft Accident in Houston, Texas (2026 Guide)</a:t>
            </a:r>
          </a:p>
          <a:p>
            <a:pPr>
              <a:spcBef>
                <a:spcPts val="1200"/>
              </a:spcBef>
              <a:defRPr sz="1600">
                <a:solidFill>
                  <a:srgbClr val="94A3B8"/>
                </a:solidFill>
              </a:defRPr>
            </a:pPr>
            <a:r>
              <a:t>Texas · Texas · 2026-05-22</a:t>
            </a:r>
          </a:p>
        </p:txBody>
      </p:sp>
    </p:spTree>
  </p:cSld>
  <p:clrMapOvr>
    <a:masterClrMapping/>
  </p:clrMapOvr>
</p:sld>
</file>

<file path=ppt/slides/slide2.xml><?xml version="1.0" encoding="utf-8"?>
<p:sld xmlns:a="http://schemas.openxmlformats.org/drawingml/2006/main" xmlns:p="http://schemas.openxmlformats.org/presentationml/2006/main" xmlns:r="http://schemas.openxmlformats.org/officeDocument/2006/relationships">
  <p:cSld>
    <p:bg>
      <p:bgPr>
        <a:solidFill>
          <a:srgbClr val="0F172A"/>
        </a:solidFill>
        <a:effectLst/>
      </p:bgPr>
    </p:bg>
    <p:spTree>
      <p:nvGrpSpPr>
        <p:cNvPr id="1" name=""/>
        <p:cNvGrpSpPr/>
        <p:nvPr/>
      </p:nvGrpSpPr>
      <p:grpSpPr/>
      <p:sp>
        <p:nvSpPr>
          <p:cNvPr id="2" name="Rectangle 1"/>
          <p:cNvSpPr/>
          <p:nvPr/>
        </p:nvSpPr>
        <p:spPr>
          <a:xfrm>
            <a:off x="0" y="0"/>
            <a:ext cx="109728" cy="6858000"/>
          </a:xfrm>
          <a:prstGeom prst="rect">
            <a:avLst/>
          </a:prstGeom>
          <a:solidFill>
            <a:srgbClr val="CC000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3" name="TextBox 2"/>
          <p:cNvSpPr txBox="1"/>
          <p:nvPr/>
        </p:nvSpPr>
        <p:spPr>
          <a:xfrm>
            <a:off x="411480" y="411480"/>
            <a:ext cx="8229600" cy="822960"/>
          </a:xfrm>
          <a:prstGeom prst="rect">
            <a:avLst/>
          </a:prstGeom>
          <a:noFill/>
        </p:spPr>
        <p:txBody>
          <a:bodyPr wrap="none">
            <a:spAutoFit/>
          </a:bodyPr>
          <a:lstStyle/>
          <a:p>
            <a:pPr>
              <a:defRPr sz="2400" b="1">
                <a:solidFill>
                  <a:srgbClr val="FFFFFF"/>
                </a:solidFill>
              </a:defRPr>
            </a:pPr>
            <a:r>
              <a:t>Important — read first</a:t>
            </a:r>
          </a:p>
        </p:txBody>
      </p:sp>
      <p:sp>
        <p:nvSpPr>
          <p:cNvPr id="4" name="TextBox 3"/>
          <p:cNvSpPr txBox="1"/>
          <p:nvPr/>
        </p:nvSpPr>
        <p:spPr>
          <a:xfrm>
            <a:off x="502920" y="1234440"/>
            <a:ext cx="8138160" cy="5029200"/>
          </a:xfrm>
          <a:prstGeom prst="rect">
            <a:avLst/>
          </a:prstGeom>
          <a:noFill/>
        </p:spPr>
        <p:txBody>
          <a:bodyPr wrap="square">
            <a:spAutoFit/>
          </a:bodyPr>
          <a:lstStyle/>
          <a:p>
            <a:pPr>
              <a:spcAft>
                <a:spcPts val="800"/>
              </a:spcAft>
              <a:defRPr sz="1500">
                <a:solidFill>
                  <a:srgbClr val="94A3B8"/>
                </a:solidFill>
              </a:defRPr>
            </a:pPr>
            <a:r>
              <a:t>Educational only — not legal advice.</a:t>
            </a:r>
          </a:p>
          <a:p>
            <a:pPr>
              <a:spcAft>
                <a:spcPts val="800"/>
              </a:spcAft>
              <a:defRPr sz="1500">
                <a:solidFill>
                  <a:srgbClr val="94A3B8"/>
                </a:solidFill>
              </a:defRPr>
            </a:pPr>
            <a:r>
              <a:t>WreckMatch LLC is a legal referral service, NOT a law firm.</a:t>
            </a:r>
          </a:p>
          <a:p>
            <a:pPr>
              <a:spcAft>
                <a:spcPts val="800"/>
              </a:spcAft>
              <a:defRPr sz="1500">
                <a:solidFill>
                  <a:srgbClr val="94A3B8"/>
                </a:solidFill>
              </a:defRPr>
            </a:pPr>
            <a:r>
              <a:t>800+ participating law firms nationwide — free matching.</a:t>
            </a:r>
          </a:p>
          <a:p>
            <a:pPr>
              <a:spcAft>
                <a:spcPts val="800"/>
              </a:spcAft>
              <a:defRPr sz="1500">
                <a:solidFill>
                  <a:srgbClr val="94A3B8"/>
                </a:solidFill>
              </a:defRPr>
            </a:pPr>
            <a:r>
              <a:t>Confirm all deadlines with licensed counsel in your state.</a:t>
            </a:r>
          </a:p>
          <a:p>
            <a:pPr>
              <a:spcAft>
                <a:spcPts val="800"/>
              </a:spcAft>
              <a:defRPr sz="1500">
                <a:solidFill>
                  <a:srgbClr val="94A3B8"/>
                </a:solidFill>
              </a:defRPr>
            </a:pPr>
            <a:r>
              <a:t>Author: Scott Tischler, Co-Founder.</a:t>
            </a:r>
          </a:p>
        </p:txBody>
      </p:sp>
    </p:spTree>
  </p:cSld>
  <p:clrMapOvr>
    <a:masterClrMapping/>
  </p:clrMapOvr>
</p:sld>
</file>

<file path=ppt/slides/slide3.xml><?xml version="1.0" encoding="utf-8"?>
<p:sld xmlns:a="http://schemas.openxmlformats.org/drawingml/2006/main" xmlns:p="http://schemas.openxmlformats.org/presentationml/2006/main" xmlns:r="http://schemas.openxmlformats.org/officeDocument/2006/relationships">
  <p:cSld>
    <p:bg>
      <p:bgPr>
        <a:solidFill>
          <a:srgbClr val="0F172A"/>
        </a:solidFill>
        <a:effectLst/>
      </p:bgPr>
    </p:bg>
    <p:spTree>
      <p:nvGrpSpPr>
        <p:cNvPr id="1" name=""/>
        <p:cNvGrpSpPr/>
        <p:nvPr/>
      </p:nvGrpSpPr>
      <p:grpSpPr/>
      <p:sp>
        <p:nvSpPr>
          <p:cNvPr id="2" name="Rectangle 1"/>
          <p:cNvSpPr/>
          <p:nvPr/>
        </p:nvSpPr>
        <p:spPr>
          <a:xfrm>
            <a:off x="0" y="0"/>
            <a:ext cx="109728" cy="6858000"/>
          </a:xfrm>
          <a:prstGeom prst="rect">
            <a:avLst/>
          </a:prstGeom>
          <a:solidFill>
            <a:srgbClr val="CC000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3" name="TextBox 2"/>
          <p:cNvSpPr txBox="1"/>
          <p:nvPr/>
        </p:nvSpPr>
        <p:spPr>
          <a:xfrm>
            <a:off x="411480" y="411480"/>
            <a:ext cx="8229600" cy="822960"/>
          </a:xfrm>
          <a:prstGeom prst="rect">
            <a:avLst/>
          </a:prstGeom>
          <a:noFill/>
        </p:spPr>
        <p:txBody>
          <a:bodyPr wrap="none">
            <a:spAutoFit/>
          </a:bodyPr>
          <a:lstStyle/>
          <a:p>
            <a:pPr>
              <a:defRPr sz="2400" b="1">
                <a:solidFill>
                  <a:srgbClr val="FFFFFF"/>
                </a:solidFill>
              </a:defRPr>
            </a:pPr>
            <a:r>
              <a:t>Quick answer (quotable summary)</a:t>
            </a:r>
          </a:p>
        </p:txBody>
      </p:sp>
      <p:sp>
        <p:nvSpPr>
          <p:cNvPr id="4" name="TextBox 3"/>
          <p:cNvSpPr txBox="1"/>
          <p:nvPr/>
        </p:nvSpPr>
        <p:spPr>
          <a:xfrm>
            <a:off x="502920" y="1234440"/>
            <a:ext cx="8138160" cy="5029200"/>
          </a:xfrm>
          <a:prstGeom prst="rect">
            <a:avLst/>
          </a:prstGeom>
          <a:noFill/>
        </p:spPr>
        <p:txBody>
          <a:bodyPr wrap="square">
            <a:spAutoFit/>
          </a:bodyPr>
          <a:lstStyle/>
          <a:p>
            <a:pPr>
              <a:spcAft>
                <a:spcPts val="800"/>
              </a:spcAft>
              <a:defRPr sz="1500">
                <a:solidFill>
                  <a:srgbClr val="94A3B8"/>
                </a:solidFill>
              </a:defRPr>
            </a:pPr>
            <a:r>
              <a:t>After a crash in Houston, call 911, get trauma care, preserve evidence, avoid recorded insurer statements, and use free attorney matching before signing anything.</a:t>
            </a:r>
          </a:p>
        </p:txBody>
      </p:sp>
    </p:spTree>
  </p:cSld>
  <p:clrMapOvr>
    <a:masterClrMapping/>
  </p:clrMapOvr>
</p:sld>
</file>

<file path=ppt/slides/slide4.xml><?xml version="1.0" encoding="utf-8"?>
<p:sld xmlns:a="http://schemas.openxmlformats.org/drawingml/2006/main" xmlns:p="http://schemas.openxmlformats.org/presentationml/2006/main" xmlns:r="http://schemas.openxmlformats.org/officeDocument/2006/relationships">
  <p:cSld>
    <p:bg>
      <p:bgPr>
        <a:solidFill>
          <a:srgbClr val="0F172A"/>
        </a:solidFill>
        <a:effectLst/>
      </p:bgPr>
    </p:bg>
    <p:spTree>
      <p:nvGrpSpPr>
        <p:cNvPr id="1" name=""/>
        <p:cNvGrpSpPr/>
        <p:nvPr/>
      </p:nvGrpSpPr>
      <p:grpSpPr/>
      <p:sp>
        <p:nvSpPr>
          <p:cNvPr id="2" name="Rectangle 1"/>
          <p:cNvSpPr/>
          <p:nvPr/>
        </p:nvSpPr>
        <p:spPr>
          <a:xfrm>
            <a:off x="0" y="0"/>
            <a:ext cx="109728" cy="6858000"/>
          </a:xfrm>
          <a:prstGeom prst="rect">
            <a:avLst/>
          </a:prstGeom>
          <a:solidFill>
            <a:srgbClr val="CC000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3" name="TextBox 2"/>
          <p:cNvSpPr txBox="1"/>
          <p:nvPr/>
        </p:nvSpPr>
        <p:spPr>
          <a:xfrm>
            <a:off x="411480" y="411480"/>
            <a:ext cx="8229600" cy="822960"/>
          </a:xfrm>
          <a:prstGeom prst="rect">
            <a:avLst/>
          </a:prstGeom>
          <a:noFill/>
        </p:spPr>
        <p:txBody>
          <a:bodyPr wrap="none">
            <a:spAutoFit/>
          </a:bodyPr>
          <a:lstStyle/>
          <a:p>
            <a:pPr>
              <a:defRPr sz="2400" b="1">
                <a:solidFill>
                  <a:srgbClr val="FFFFFF"/>
                </a:solidFill>
              </a:defRPr>
            </a:pPr>
            <a:r>
              <a:t>Why we published this guide for Houston</a:t>
            </a:r>
          </a:p>
        </p:txBody>
      </p:sp>
      <p:sp>
        <p:nvSpPr>
          <p:cNvPr id="4" name="TextBox 3"/>
          <p:cNvSpPr txBox="1"/>
          <p:nvPr/>
        </p:nvSpPr>
        <p:spPr>
          <a:xfrm>
            <a:off x="502920" y="1234440"/>
            <a:ext cx="8138160" cy="5029200"/>
          </a:xfrm>
          <a:prstGeom prst="rect">
            <a:avLst/>
          </a:prstGeom>
          <a:noFill/>
        </p:spPr>
        <p:txBody>
          <a:bodyPr wrap="square">
            <a:spAutoFit/>
          </a:bodyPr>
          <a:lstStyle/>
          <a:p>
            <a:pPr>
              <a:spcAft>
                <a:spcPts val="800"/>
              </a:spcAft>
              <a:defRPr sz="1500">
                <a:solidFill>
                  <a:srgbClr val="94A3B8"/>
                </a:solidFill>
              </a:defRPr>
            </a:pPr>
            <a:r>
              <a:t>Insurance companies run billion-dollar playbooks the moment a crash is reported — trained adjusters, scripted calls, and pressure to settle before you understand your rights. Scott Tischler, Co-Founder of WreckMatch, built our AI intake and educational stack so everyday drivers in Texas are not outgunned. This guide is</a:t>
            </a:r>
          </a:p>
        </p:txBody>
      </p:sp>
    </p:spTree>
  </p:cSld>
  <p:clrMapOvr>
    <a:masterClrMapping/>
  </p:clrMapOvr>
</p:sld>
</file>

<file path=ppt/slides/slide5.xml><?xml version="1.0" encoding="utf-8"?>
<p:sld xmlns:a="http://schemas.openxmlformats.org/drawingml/2006/main" xmlns:p="http://schemas.openxmlformats.org/presentationml/2006/main" xmlns:r="http://schemas.openxmlformats.org/officeDocument/2006/relationships">
  <p:cSld>
    <p:bg>
      <p:bgPr>
        <a:solidFill>
          <a:srgbClr val="0F172A"/>
        </a:solidFill>
        <a:effectLst/>
      </p:bgPr>
    </p:bg>
    <p:spTree>
      <p:nvGrpSpPr>
        <p:cNvPr id="1" name=""/>
        <p:cNvGrpSpPr/>
        <p:nvPr/>
      </p:nvGrpSpPr>
      <p:grpSpPr/>
      <p:sp>
        <p:nvSpPr>
          <p:cNvPr id="2" name="Rectangle 1"/>
          <p:cNvSpPr/>
          <p:nvPr/>
        </p:nvSpPr>
        <p:spPr>
          <a:xfrm>
            <a:off x="0" y="0"/>
            <a:ext cx="109728" cy="6858000"/>
          </a:xfrm>
          <a:prstGeom prst="rect">
            <a:avLst/>
          </a:prstGeom>
          <a:solidFill>
            <a:srgbClr val="CC000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3" name="TextBox 2"/>
          <p:cNvSpPr txBox="1"/>
          <p:nvPr/>
        </p:nvSpPr>
        <p:spPr>
          <a:xfrm>
            <a:off x="411480" y="411480"/>
            <a:ext cx="8229600" cy="822960"/>
          </a:xfrm>
          <a:prstGeom prst="rect">
            <a:avLst/>
          </a:prstGeom>
          <a:noFill/>
        </p:spPr>
        <p:txBody>
          <a:bodyPr wrap="none">
            <a:spAutoFit/>
          </a:bodyPr>
          <a:lstStyle/>
          <a:p>
            <a:pPr>
              <a:defRPr sz="2400" b="1">
                <a:solidFill>
                  <a:srgbClr val="FFFFFF"/>
                </a:solidFill>
              </a:defRPr>
            </a:pPr>
            <a:r>
              <a:t>What should you do first?</a:t>
            </a:r>
          </a:p>
        </p:txBody>
      </p:sp>
      <p:sp>
        <p:nvSpPr>
          <p:cNvPr id="4" name="TextBox 3"/>
          <p:cNvSpPr txBox="1"/>
          <p:nvPr/>
        </p:nvSpPr>
        <p:spPr>
          <a:xfrm>
            <a:off x="502920" y="1234440"/>
            <a:ext cx="8138160" cy="5029200"/>
          </a:xfrm>
          <a:prstGeom prst="rect">
            <a:avLst/>
          </a:prstGeom>
          <a:noFill/>
        </p:spPr>
        <p:txBody>
          <a:bodyPr wrap="square">
            <a:spAutoFit/>
          </a:bodyPr>
          <a:lstStyle/>
          <a:p>
            <a:pPr>
              <a:spcAft>
                <a:spcPts val="800"/>
              </a:spcAft>
              <a:defRPr sz="1500">
                <a:solidFill>
                  <a:srgbClr val="94A3B8"/>
                </a:solidFill>
              </a:defRPr>
            </a:pPr>
            <a:r>
              <a:t>Call 911 — truck crashes often need highway patrol + EMS.</a:t>
            </a:r>
          </a:p>
          <a:p>
            <a:pPr>
              <a:spcAft>
                <a:spcPts val="800"/>
              </a:spcAft>
              <a:defRPr sz="1500">
                <a:solidFill>
                  <a:srgbClr val="94A3B8"/>
                </a:solidFill>
              </a:defRPr>
            </a:pPr>
            <a:r>
              <a:t>Photograph all vehicles, DOT numbers, plates, and scene marks.</a:t>
            </a:r>
          </a:p>
          <a:p>
            <a:pPr>
              <a:spcAft>
                <a:spcPts val="800"/>
              </a:spcAft>
              <a:defRPr sz="1500">
                <a:solidFill>
                  <a:srgbClr val="94A3B8"/>
                </a:solidFill>
              </a:defRPr>
            </a:pPr>
            <a:r>
              <a:t>Identify carrier name on the tractor/trailer door.</a:t>
            </a:r>
          </a:p>
          <a:p>
            <a:pPr>
              <a:spcAft>
                <a:spcPts val="800"/>
              </a:spcAft>
              <a:defRPr sz="1500">
                <a:solidFill>
                  <a:srgbClr val="94A3B8"/>
                </a:solidFill>
              </a:defRPr>
            </a:pPr>
            <a:r>
              <a:t>Seek trauma care — severe injuries may not show on X-ray day one.</a:t>
            </a:r>
          </a:p>
          <a:p>
            <a:pPr>
              <a:spcAft>
                <a:spcPts val="800"/>
              </a:spcAft>
              <a:defRPr sz="1500">
                <a:solidFill>
                  <a:srgbClr val="94A3B8"/>
                </a:solidFill>
              </a:defRPr>
            </a:pPr>
            <a:r>
              <a:t>Do not give a recorded statement to any insurer.</a:t>
            </a:r>
          </a:p>
          <a:p>
            <a:pPr>
              <a:spcAft>
                <a:spcPts val="800"/>
              </a:spcAft>
              <a:defRPr sz="1500">
                <a:solidFill>
                  <a:srgbClr val="94A3B8"/>
                </a:solidFill>
              </a:defRPr>
            </a:pPr>
            <a:r>
              <a:t>Get matched with a lawyer →</a:t>
            </a:r>
          </a:p>
        </p:txBody>
      </p:sp>
    </p:spTree>
  </p:cSld>
  <p:clrMapOvr>
    <a:masterClrMapping/>
  </p:clrMapOvr>
</p:sld>
</file>

<file path=ppt/slides/slide6.xml><?xml version="1.0" encoding="utf-8"?>
<p:sld xmlns:a="http://schemas.openxmlformats.org/drawingml/2006/main" xmlns:p="http://schemas.openxmlformats.org/presentationml/2006/main" xmlns:r="http://schemas.openxmlformats.org/officeDocument/2006/relationships">
  <p:cSld>
    <p:bg>
      <p:bgPr>
        <a:solidFill>
          <a:srgbClr val="0F172A"/>
        </a:solidFill>
        <a:effectLst/>
      </p:bgPr>
    </p:bg>
    <p:spTree>
      <p:nvGrpSpPr>
        <p:cNvPr id="1" name=""/>
        <p:cNvGrpSpPr/>
        <p:nvPr/>
      </p:nvGrpSpPr>
      <p:grpSpPr/>
      <p:sp>
        <p:nvSpPr>
          <p:cNvPr id="2" name="Rectangle 1"/>
          <p:cNvSpPr/>
          <p:nvPr/>
        </p:nvSpPr>
        <p:spPr>
          <a:xfrm>
            <a:off x="0" y="0"/>
            <a:ext cx="109728" cy="6858000"/>
          </a:xfrm>
          <a:prstGeom prst="rect">
            <a:avLst/>
          </a:prstGeom>
          <a:solidFill>
            <a:srgbClr val="CC000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3" name="TextBox 2"/>
          <p:cNvSpPr txBox="1"/>
          <p:nvPr/>
        </p:nvSpPr>
        <p:spPr>
          <a:xfrm>
            <a:off x="411480" y="411480"/>
            <a:ext cx="8229600" cy="822960"/>
          </a:xfrm>
          <a:prstGeom prst="rect">
            <a:avLst/>
          </a:prstGeom>
          <a:noFill/>
        </p:spPr>
        <p:txBody>
          <a:bodyPr wrap="none">
            <a:spAutoFit/>
          </a:bodyPr>
          <a:lstStyle/>
          <a:p>
            <a:pPr>
              <a:defRPr sz="2400" b="1">
                <a:solidFill>
                  <a:srgbClr val="FFFFFF"/>
                </a:solidFill>
              </a:defRPr>
            </a:pPr>
            <a:r>
              <a:t>Texas deadlines</a:t>
            </a:r>
          </a:p>
        </p:txBody>
      </p:sp>
      <p:sp>
        <p:nvSpPr>
          <p:cNvPr id="4" name="TextBox 3"/>
          <p:cNvSpPr txBox="1"/>
          <p:nvPr/>
        </p:nvSpPr>
        <p:spPr>
          <a:xfrm>
            <a:off x="502920" y="1234440"/>
            <a:ext cx="8138160" cy="5029200"/>
          </a:xfrm>
          <a:prstGeom prst="rect">
            <a:avLst/>
          </a:prstGeom>
          <a:noFill/>
        </p:spPr>
        <p:txBody>
          <a:bodyPr wrap="square">
            <a:spAutoFit/>
          </a:bodyPr>
          <a:lstStyle/>
          <a:p>
            <a:pPr>
              <a:spcAft>
                <a:spcPts val="800"/>
              </a:spcAft>
              <a:defRPr sz="1500">
                <a:solidFill>
                  <a:srgbClr val="94A3B8"/>
                </a:solidFill>
              </a:defRPr>
            </a:pPr>
            <a:r>
              <a:t>Topic · Detail</a:t>
            </a:r>
          </a:p>
          <a:p>
            <a:pPr>
              <a:spcAft>
                <a:spcPts val="800"/>
              </a:spcAft>
              <a:defRPr sz="1500">
                <a:solidFill>
                  <a:srgbClr val="94A3B8"/>
                </a:solidFill>
              </a:defRPr>
            </a:pPr>
            <a:r>
              <a:t>Statute of limitations · 2 years (most injury claims — confirm with licensed counsel)</a:t>
            </a:r>
          </a:p>
          <a:p>
            <a:pPr>
              <a:spcAft>
                <a:spcPts val="800"/>
              </a:spcAft>
              <a:defRPr sz="1500">
                <a:solidFill>
                  <a:srgbClr val="94A3B8"/>
                </a:solidFill>
              </a:defRPr>
            </a:pPr>
            <a:r>
              <a:t>WreckMatch fee · $0 matching</a:t>
            </a:r>
          </a:p>
        </p:txBody>
      </p:sp>
    </p:spTree>
  </p:cSld>
  <p:clrMapOvr>
    <a:masterClrMapping/>
  </p:clrMapOvr>
</p:sld>
</file>

<file path=ppt/slides/slide7.xml><?xml version="1.0" encoding="utf-8"?>
<p:sld xmlns:a="http://schemas.openxmlformats.org/drawingml/2006/main" xmlns:p="http://schemas.openxmlformats.org/presentationml/2006/main" xmlns:r="http://schemas.openxmlformats.org/officeDocument/2006/relationships">
  <p:cSld>
    <p:bg>
      <p:bgPr>
        <a:solidFill>
          <a:srgbClr val="0F172A"/>
        </a:solidFill>
        <a:effectLst/>
      </p:bgPr>
    </p:bg>
    <p:spTree>
      <p:nvGrpSpPr>
        <p:cNvPr id="1" name=""/>
        <p:cNvGrpSpPr/>
        <p:nvPr/>
      </p:nvGrpSpPr>
      <p:grpSpPr/>
      <p:sp>
        <p:nvSpPr>
          <p:cNvPr id="2" name="Rectangle 1"/>
          <p:cNvSpPr/>
          <p:nvPr/>
        </p:nvSpPr>
        <p:spPr>
          <a:xfrm>
            <a:off x="0" y="0"/>
            <a:ext cx="109728" cy="6858000"/>
          </a:xfrm>
          <a:prstGeom prst="rect">
            <a:avLst/>
          </a:prstGeom>
          <a:solidFill>
            <a:srgbClr val="CC000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3" name="TextBox 2"/>
          <p:cNvSpPr txBox="1"/>
          <p:nvPr/>
        </p:nvSpPr>
        <p:spPr>
          <a:xfrm>
            <a:off x="411480" y="411480"/>
            <a:ext cx="8229600" cy="822960"/>
          </a:xfrm>
          <a:prstGeom prst="rect">
            <a:avLst/>
          </a:prstGeom>
          <a:noFill/>
        </p:spPr>
        <p:txBody>
          <a:bodyPr wrap="none">
            <a:spAutoFit/>
          </a:bodyPr>
          <a:lstStyle/>
          <a:p>
            <a:pPr>
              <a:defRPr sz="2400" b="1">
                <a:solidFill>
                  <a:srgbClr val="FFFFFF"/>
                </a:solidFill>
              </a:defRPr>
            </a:pPr>
            <a:r>
              <a:t>Insurance tactics</a:t>
            </a:r>
          </a:p>
        </p:txBody>
      </p:sp>
      <p:sp>
        <p:nvSpPr>
          <p:cNvPr id="4" name="TextBox 3"/>
          <p:cNvSpPr txBox="1"/>
          <p:nvPr/>
        </p:nvSpPr>
        <p:spPr>
          <a:xfrm>
            <a:off x="502920" y="1234440"/>
            <a:ext cx="8138160" cy="5029200"/>
          </a:xfrm>
          <a:prstGeom prst="rect">
            <a:avLst/>
          </a:prstGeom>
          <a:noFill/>
        </p:spPr>
        <p:txBody>
          <a:bodyPr wrap="square">
            <a:spAutoFit/>
          </a:bodyPr>
          <a:lstStyle/>
          <a:p>
            <a:pPr>
              <a:spcAft>
                <a:spcPts val="800"/>
              </a:spcAft>
              <a:defRPr sz="1500">
                <a:solidFill>
                  <a:srgbClr val="94A3B8"/>
                </a:solidFill>
              </a:defRPr>
            </a:pPr>
            <a:r>
              <a:t>Rushing low settlements before surgery/MRI results</a:t>
            </a:r>
          </a:p>
          <a:p>
            <a:pPr>
              <a:spcAft>
                <a:spcPts val="800"/>
              </a:spcAft>
              <a:defRPr sz="1500">
                <a:solidFill>
                  <a:srgbClr val="94A3B8"/>
                </a:solidFill>
              </a:defRPr>
            </a:pPr>
            <a:r>
              <a:t>Disputing serious injury thresholds</a:t>
            </a:r>
          </a:p>
          <a:p>
            <a:pPr>
              <a:spcAft>
                <a:spcPts val="800"/>
              </a:spcAft>
              <a:defRPr sz="1500">
                <a:solidFill>
                  <a:srgbClr val="94A3B8"/>
                </a:solidFill>
              </a:defRPr>
            </a:pPr>
            <a:r>
              <a:t>Multiple insurers pointing blame at each other (common in truck cases)</a:t>
            </a:r>
          </a:p>
        </p:txBody>
      </p:sp>
    </p:spTree>
  </p:cSld>
  <p:clrMapOvr>
    <a:masterClrMapping/>
  </p:clrMapOvr>
</p:sld>
</file>

<file path=ppt/slides/slide8.xml><?xml version="1.0" encoding="utf-8"?>
<p:sld xmlns:a="http://schemas.openxmlformats.org/drawingml/2006/main" xmlns:p="http://schemas.openxmlformats.org/presentationml/2006/main" xmlns:r="http://schemas.openxmlformats.org/officeDocument/2006/relationships">
  <p:cSld>
    <p:bg>
      <p:bgPr>
        <a:solidFill>
          <a:srgbClr val="0F172A"/>
        </a:solidFill>
        <a:effectLst/>
      </p:bgPr>
    </p:bg>
    <p:spTree>
      <p:nvGrpSpPr>
        <p:cNvPr id="1" name=""/>
        <p:cNvGrpSpPr/>
        <p:nvPr/>
      </p:nvGrpSpPr>
      <p:grpSpPr/>
      <p:sp>
        <p:nvSpPr>
          <p:cNvPr id="2" name="Rectangle 1"/>
          <p:cNvSpPr/>
          <p:nvPr/>
        </p:nvSpPr>
        <p:spPr>
          <a:xfrm>
            <a:off x="0" y="0"/>
            <a:ext cx="109728" cy="6858000"/>
          </a:xfrm>
          <a:prstGeom prst="rect">
            <a:avLst/>
          </a:prstGeom>
          <a:solidFill>
            <a:srgbClr val="CC000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3" name="TextBox 2"/>
          <p:cNvSpPr txBox="1"/>
          <p:nvPr/>
        </p:nvSpPr>
        <p:spPr>
          <a:xfrm>
            <a:off x="411480" y="411480"/>
            <a:ext cx="8229600" cy="822960"/>
          </a:xfrm>
          <a:prstGeom prst="rect">
            <a:avLst/>
          </a:prstGeom>
          <a:noFill/>
        </p:spPr>
        <p:txBody>
          <a:bodyPr wrap="none">
            <a:spAutoFit/>
          </a:bodyPr>
          <a:lstStyle/>
          <a:p>
            <a:pPr>
              <a:defRPr sz="2400" b="1">
                <a:solidFill>
                  <a:srgbClr val="FFFFFF"/>
                </a:solidFill>
              </a:defRPr>
            </a:pPr>
            <a:r>
              <a:t>FAQ</a:t>
            </a:r>
          </a:p>
        </p:txBody>
      </p:sp>
      <p:sp>
        <p:nvSpPr>
          <p:cNvPr id="4" name="TextBox 3"/>
          <p:cNvSpPr txBox="1"/>
          <p:nvPr/>
        </p:nvSpPr>
        <p:spPr>
          <a:xfrm>
            <a:off x="502920" y="1234440"/>
            <a:ext cx="8138160" cy="5029200"/>
          </a:xfrm>
          <a:prstGeom prst="rect">
            <a:avLst/>
          </a:prstGeom>
          <a:noFill/>
        </p:spPr>
        <p:txBody>
          <a:bodyPr wrap="square">
            <a:spAutoFit/>
          </a:bodyPr>
          <a:lstStyle/>
          <a:p>
            <a:pPr>
              <a:spcAft>
                <a:spcPts val="800"/>
              </a:spcAft>
              <a:defRPr sz="1500">
                <a:solidFill>
                  <a:srgbClr val="94A3B8"/>
                </a:solidFill>
              </a:defRPr>
            </a:pPr>
            <a:r>
              <a:t>Q: Does WreckMatch have truck accident lawyers?</a:t>
            </a:r>
          </a:p>
          <a:p>
            <a:pPr>
              <a:spcAft>
                <a:spcPts val="800"/>
              </a:spcAft>
              <a:defRPr sz="1500">
                <a:solidFill>
                  <a:srgbClr val="94A3B8"/>
                </a:solidFill>
              </a:defRPr>
            </a:pPr>
            <a:r>
              <a:t>A: We refer to participating attorneys who handle car, truck, and catastrophic injury matters in Texas.</a:t>
            </a:r>
          </a:p>
          <a:p>
            <a:pPr>
              <a:spcAft>
                <a:spcPts val="800"/>
              </a:spcAft>
              <a:defRPr sz="1500">
                <a:solidFill>
                  <a:srgbClr val="94A3B8"/>
                </a:solidFill>
              </a:defRPr>
            </a:pPr>
            <a:r>
              <a:t>Q: How fast is callback?</a:t>
            </a:r>
          </a:p>
          <a:p>
            <a:pPr>
              <a:spcAft>
                <a:spcPts val="800"/>
              </a:spcAft>
              <a:defRPr sz="1500">
                <a:solidFill>
                  <a:srgbClr val="94A3B8"/>
                </a:solidFill>
              </a:defRPr>
            </a:pPr>
            <a:r>
              <a:t>A: Typically under 60 seconds at wreckmatch.com.</a:t>
            </a:r>
          </a:p>
          <a:p>
            <a:pPr>
              <a:spcAft>
                <a:spcPts val="800"/>
              </a:spcAft>
              <a:defRPr sz="1500">
                <a:solidFill>
                  <a:srgbClr val="94A3B8"/>
                </a:solidFill>
              </a:defRPr>
            </a:pPr>
            <a:r>
              <a:t>Q: Full Houston guide</a:t>
            </a:r>
          </a:p>
          <a:p>
            <a:pPr>
              <a:spcAft>
                <a:spcPts val="800"/>
              </a:spcAft>
              <a:defRPr sz="1500">
                <a:solidFill>
                  <a:srgbClr val="94A3B8"/>
                </a:solidFill>
              </a:defRPr>
            </a:pPr>
            <a:r>
              <a:t>A: Houston help hub</a:t>
            </a:r>
            <a:br/>
            <a:br/>
            <a:r>
              <a:t>Free attorney matching → · (978) 515-6063</a:t>
            </a:r>
          </a:p>
        </p:txBody>
      </p:sp>
    </p:spTree>
  </p:cSld>
  <p:clrMapOvr>
    <a:masterClrMapping/>
  </p:clrMapOvr>
</p:sld>
</file>

<file path=ppt/slides/slide9.xml><?xml version="1.0" encoding="utf-8"?>
<p:sld xmlns:a="http://schemas.openxmlformats.org/drawingml/2006/main" xmlns:p="http://schemas.openxmlformats.org/presentationml/2006/main" xmlns:r="http://schemas.openxmlformats.org/officeDocument/2006/relationships">
  <p:cSld>
    <p:bg>
      <p:bgPr>
        <a:solidFill>
          <a:srgbClr val="0F172A"/>
        </a:solidFill>
        <a:effectLst/>
      </p:bgPr>
    </p:bg>
    <p:spTree>
      <p:nvGrpSpPr>
        <p:cNvPr id="1" name=""/>
        <p:cNvGrpSpPr/>
        <p:nvPr/>
      </p:nvGrpSpPr>
      <p:grpSpPr/>
      <p:sp>
        <p:nvSpPr>
          <p:cNvPr id="2" name="Rectangle 1"/>
          <p:cNvSpPr/>
          <p:nvPr/>
        </p:nvSpPr>
        <p:spPr>
          <a:xfrm>
            <a:off x="0" y="0"/>
            <a:ext cx="109728" cy="6858000"/>
          </a:xfrm>
          <a:prstGeom prst="rect">
            <a:avLst/>
          </a:prstGeom>
          <a:solidFill>
            <a:srgbClr val="CC000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3" name="TextBox 2"/>
          <p:cNvSpPr txBox="1"/>
          <p:nvPr/>
        </p:nvSpPr>
        <p:spPr>
          <a:xfrm>
            <a:off x="411480" y="411480"/>
            <a:ext cx="8229600" cy="822960"/>
          </a:xfrm>
          <a:prstGeom prst="rect">
            <a:avLst/>
          </a:prstGeom>
          <a:noFill/>
        </p:spPr>
        <p:txBody>
          <a:bodyPr wrap="none">
            <a:spAutoFit/>
          </a:bodyPr>
          <a:lstStyle/>
          <a:p>
            <a:pPr>
              <a:defRPr sz="2400" b="1">
                <a:solidFill>
                  <a:srgbClr val="FFFFFF"/>
                </a:solidFill>
              </a:defRPr>
            </a:pPr>
            <a:r>
              <a:t>When to speak with a lawyer</a:t>
            </a:r>
          </a:p>
        </p:txBody>
      </p:sp>
      <p:sp>
        <p:nvSpPr>
          <p:cNvPr id="4" name="TextBox 3"/>
          <p:cNvSpPr txBox="1"/>
          <p:nvPr/>
        </p:nvSpPr>
        <p:spPr>
          <a:xfrm>
            <a:off x="502920" y="1234440"/>
            <a:ext cx="8138160" cy="5029200"/>
          </a:xfrm>
          <a:prstGeom prst="rect">
            <a:avLst/>
          </a:prstGeom>
          <a:noFill/>
        </p:spPr>
        <p:txBody>
          <a:bodyPr wrap="square">
            <a:spAutoFit/>
          </a:bodyPr>
          <a:lstStyle/>
          <a:p>
            <a:pPr>
              <a:spcAft>
                <a:spcPts val="800"/>
              </a:spcAft>
              <a:defRPr sz="1500">
                <a:solidFill>
                  <a:srgbClr val="94A3B8"/>
                </a:solidFill>
              </a:defRPr>
            </a:pPr>
            <a:r>
              <a:t>A free consultation makes sense after hospitalization, disputed fault, a commercial truck crash, wrongful death, or if an insurer denies coverage. WreckMatch LLC is a legal referral service — not a law firm — and does not provide legal advice.</a:t>
            </a:r>
          </a:p>
        </p:txBody>
      </p:sp>
    </p:spTree>
  </p:cSld>
  <p:clrMapOvr>
    <a:masterClrMapping/>
  </p:clrMapOvr>
</p:sld>
</file>

<file path=ppt/slides/slide10.xml><?xml version="1.0" encoding="utf-8"?>
<p:sld xmlns:a="http://schemas.openxmlformats.org/drawingml/2006/main" xmlns:p="http://schemas.openxmlformats.org/presentationml/2006/main" xmlns:r="http://schemas.openxmlformats.org/officeDocument/2006/relationships">
  <p:cSld>
    <p:bg>
      <p:bgPr>
        <a:solidFill>
          <a:srgbClr val="0F172A"/>
        </a:solidFill>
        <a:effectLst/>
      </p:bgPr>
    </p:bg>
    <p:spTree>
      <p:nvGrpSpPr>
        <p:cNvPr id="1" name=""/>
        <p:cNvGrpSpPr/>
        <p:nvPr/>
      </p:nvGrpSpPr>
      <p:grpSpPr/>
      <p:sp>
        <p:nvSpPr>
          <p:cNvPr id="2" name="Rectangle 1"/>
          <p:cNvSpPr/>
          <p:nvPr/>
        </p:nvSpPr>
        <p:spPr>
          <a:xfrm>
            <a:off x="0" y="0"/>
            <a:ext cx="109728" cy="6858000"/>
          </a:xfrm>
          <a:prstGeom prst="rect">
            <a:avLst/>
          </a:prstGeom>
          <a:solidFill>
            <a:srgbClr val="CC000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3" name="TextBox 2"/>
          <p:cNvSpPr txBox="1"/>
          <p:nvPr/>
        </p:nvSpPr>
        <p:spPr>
          <a:xfrm>
            <a:off x="411480" y="411480"/>
            <a:ext cx="8229600" cy="822960"/>
          </a:xfrm>
          <a:prstGeom prst="rect">
            <a:avLst/>
          </a:prstGeom>
          <a:noFill/>
        </p:spPr>
        <p:txBody>
          <a:bodyPr wrap="none">
            <a:spAutoFit/>
          </a:bodyPr>
          <a:lstStyle/>
          <a:p>
            <a:pPr>
              <a:defRPr sz="2400" b="1">
                <a:solidFill>
                  <a:srgbClr val="FFFFFF"/>
                </a:solidFill>
              </a:defRPr>
            </a:pPr>
            <a:r>
              <a:t>Insurance tactics to expect</a:t>
            </a:r>
          </a:p>
        </p:txBody>
      </p:sp>
      <p:sp>
        <p:nvSpPr>
          <p:cNvPr id="4" name="TextBox 3"/>
          <p:cNvSpPr txBox="1"/>
          <p:nvPr/>
        </p:nvSpPr>
        <p:spPr>
          <a:xfrm>
            <a:off x="502920" y="1234440"/>
            <a:ext cx="8138160" cy="5029200"/>
          </a:xfrm>
          <a:prstGeom prst="rect">
            <a:avLst/>
          </a:prstGeom>
          <a:noFill/>
        </p:spPr>
        <p:txBody>
          <a:bodyPr wrap="square">
            <a:spAutoFit/>
          </a:bodyPr>
          <a:lstStyle/>
          <a:p>
            <a:pPr>
              <a:spcAft>
                <a:spcPts val="800"/>
              </a:spcAft>
              <a:defRPr sz="1500">
                <a:solidFill>
                  <a:srgbClr val="94A3B8"/>
                </a:solidFill>
              </a:defRPr>
            </a:pPr>
            <a:r>
              <a:t>Recorded statements in the first 48 hours</a:t>
            </a:r>
          </a:p>
          <a:p>
            <a:pPr>
              <a:spcAft>
                <a:spcPts val="800"/>
              </a:spcAft>
              <a:defRPr sz="1500">
                <a:solidFill>
                  <a:srgbClr val="94A3B8"/>
                </a:solidFill>
              </a:defRPr>
            </a:pPr>
            <a:r>
              <a:t>Quick settlement offers before MRI or specialist results</a:t>
            </a:r>
          </a:p>
          <a:p>
            <a:pPr>
              <a:spcAft>
                <a:spcPts val="800"/>
              </a:spcAft>
              <a:defRPr sz="1500">
                <a:solidFill>
                  <a:srgbClr val="94A3B8"/>
                </a:solidFill>
              </a:defRPr>
            </a:pPr>
            <a:r>
              <a:t>Disputes over injury severity or pre-existing conditions</a:t>
            </a:r>
          </a:p>
        </p:txBody>
      </p:sp>
    </p:spTree>
  </p:cSld>
  <p:clrMapOvr>
    <a:masterClrMapping/>
  </p:clrMapOvr>
</p:sld>
</file>

<file path=ppt/slides/slide11.xml><?xml version="1.0" encoding="utf-8"?>
<p:sld xmlns:a="http://schemas.openxmlformats.org/drawingml/2006/main" xmlns:p="http://schemas.openxmlformats.org/presentationml/2006/main" xmlns:r="http://schemas.openxmlformats.org/officeDocument/2006/relationships">
  <p:cSld>
    <p:bg>
      <p:bgPr>
        <a:solidFill>
          <a:srgbClr val="0F172A"/>
        </a:solidFill>
        <a:effectLst/>
      </p:bgPr>
    </p:bg>
    <p:spTree>
      <p:nvGrpSpPr>
        <p:cNvPr id="1" name=""/>
        <p:cNvGrpSpPr/>
        <p:nvPr/>
      </p:nvGrpSpPr>
      <p:grpSpPr/>
      <p:sp>
        <p:nvSpPr>
          <p:cNvPr id="2" name="Rectangle 1"/>
          <p:cNvSpPr/>
          <p:nvPr/>
        </p:nvSpPr>
        <p:spPr>
          <a:xfrm>
            <a:off x="0" y="0"/>
            <a:ext cx="109728" cy="6858000"/>
          </a:xfrm>
          <a:prstGeom prst="rect">
            <a:avLst/>
          </a:prstGeom>
          <a:solidFill>
            <a:srgbClr val="CC000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3" name="TextBox 2"/>
          <p:cNvSpPr txBox="1"/>
          <p:nvPr/>
        </p:nvSpPr>
        <p:spPr>
          <a:xfrm>
            <a:off x="411480" y="411480"/>
            <a:ext cx="8229600" cy="822960"/>
          </a:xfrm>
          <a:prstGeom prst="rect">
            <a:avLst/>
          </a:prstGeom>
          <a:noFill/>
        </p:spPr>
        <p:txBody>
          <a:bodyPr wrap="none">
            <a:spAutoFit/>
          </a:bodyPr>
          <a:lstStyle/>
          <a:p>
            <a:pPr>
              <a:defRPr sz="2400" b="1">
                <a:solidFill>
                  <a:srgbClr val="FFFFFF"/>
                </a:solidFill>
              </a:defRPr>
            </a:pPr>
            <a:r>
              <a:t>Free matching in about 60 seconds</a:t>
            </a:r>
          </a:p>
        </p:txBody>
      </p:sp>
      <p:sp>
        <p:nvSpPr>
          <p:cNvPr id="4" name="TextBox 3"/>
          <p:cNvSpPr txBox="1"/>
          <p:nvPr/>
        </p:nvSpPr>
        <p:spPr>
          <a:xfrm>
            <a:off x="502920" y="1234440"/>
            <a:ext cx="8138160" cy="5029200"/>
          </a:xfrm>
          <a:prstGeom prst="rect">
            <a:avLst/>
          </a:prstGeom>
          <a:noFill/>
        </p:spPr>
        <p:txBody>
          <a:bodyPr wrap="square">
            <a:spAutoFit/>
          </a:bodyPr>
          <a:lstStyle/>
          <a:p>
            <a:pPr>
              <a:spcAft>
                <a:spcPts val="800"/>
              </a:spcAft>
              <a:defRPr sz="1500">
                <a:solidFill>
                  <a:srgbClr val="94A3B8"/>
                </a:solidFill>
              </a:defRPr>
            </a:pPr>
            <a:r>
              <a:t>Call 855 WRECKMATCH (855) 897-3256 or use free attorney matching. Participating attorneys typically work on contingency.</a:t>
            </a:r>
            <a:br/>
            <a:br/>
            <a:r>
              <a:t>Educational only — not legal advice.</a:t>
            </a:r>
            <a:br/>
            <a:br/>
            <a:r>
              <a:t>Reviewed for legal context by Judge Roy Waddell, Legal Advisor at WreckMatch LLC — courtroom and procedural perspective only; not legal advice for your specific</a:t>
            </a:r>
          </a:p>
        </p:txBody>
      </p:sp>
    </p:spTree>
  </p:cSld>
  <p:clrMapOvr>
    <a:masterClrMapping/>
  </p:clrMapOvr>
</p:sld>
</file>

<file path=ppt/slides/slide12.xml><?xml version="1.0" encoding="utf-8"?>
<p:sld xmlns:a="http://schemas.openxmlformats.org/drawingml/2006/main" xmlns:p="http://schemas.openxmlformats.org/presentationml/2006/main" xmlns:r="http://schemas.openxmlformats.org/officeDocument/2006/relationships">
  <p:cSld>
    <p:bg>
      <p:bgPr>
        <a:solidFill>
          <a:srgbClr val="0F172A"/>
        </a:solidFill>
        <a:effectLst/>
      </p:bgPr>
    </p:bg>
    <p:spTree>
      <p:nvGrpSpPr>
        <p:cNvPr id="1" name=""/>
        <p:cNvGrpSpPr/>
        <p:nvPr/>
      </p:nvGrpSpPr>
      <p:grpSpPr/>
      <p:sp>
        <p:nvSpPr>
          <p:cNvPr id="2" name="Rectangle 1"/>
          <p:cNvSpPr/>
          <p:nvPr/>
        </p:nvSpPr>
        <p:spPr>
          <a:xfrm>
            <a:off x="0" y="0"/>
            <a:ext cx="109728" cy="6858000"/>
          </a:xfrm>
          <a:prstGeom prst="rect">
            <a:avLst/>
          </a:prstGeom>
          <a:solidFill>
            <a:srgbClr val="CC000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3" name="TextBox 2"/>
          <p:cNvSpPr txBox="1"/>
          <p:nvPr/>
        </p:nvSpPr>
        <p:spPr>
          <a:xfrm>
            <a:off x="411480" y="411480"/>
            <a:ext cx="8229600" cy="822960"/>
          </a:xfrm>
          <a:prstGeom prst="rect">
            <a:avLst/>
          </a:prstGeom>
          <a:noFill/>
        </p:spPr>
        <p:txBody>
          <a:bodyPr wrap="none">
            <a:spAutoFit/>
          </a:bodyPr>
          <a:lstStyle/>
          <a:p>
            <a:pPr>
              <a:defRPr sz="2400" b="1">
                <a:solidFill>
                  <a:srgbClr val="FFFFFF"/>
                </a:solidFill>
              </a:defRPr>
            </a:pPr>
            <a:r>
              <a:t>Frequently asked questions</a:t>
            </a:r>
          </a:p>
        </p:txBody>
      </p:sp>
      <p:sp>
        <p:nvSpPr>
          <p:cNvPr id="4" name="TextBox 3"/>
          <p:cNvSpPr txBox="1"/>
          <p:nvPr/>
        </p:nvSpPr>
        <p:spPr>
          <a:xfrm>
            <a:off x="502920" y="1234440"/>
            <a:ext cx="8138160" cy="5029200"/>
          </a:xfrm>
          <a:prstGeom prst="rect">
            <a:avLst/>
          </a:prstGeom>
          <a:noFill/>
        </p:spPr>
        <p:txBody>
          <a:bodyPr wrap="square">
            <a:spAutoFit/>
          </a:bodyPr>
          <a:lstStyle/>
          <a:p>
            <a:pPr>
              <a:spcAft>
                <a:spcPts val="800"/>
              </a:spcAft>
              <a:defRPr sz="1500">
                <a:solidFill>
                  <a:srgbClr val="94A3B8"/>
                </a:solidFill>
              </a:defRPr>
            </a:pPr>
            <a:r>
              <a:t>Q: How long do I have to file a rideshare crash claim in Texas?</a:t>
            </a:r>
          </a:p>
          <a:p>
            <a:pPr>
              <a:spcAft>
                <a:spcPts val="800"/>
              </a:spcAft>
              <a:defRPr sz="1500">
                <a:solidFill>
                  <a:srgbClr val="94A3B8"/>
                </a:solidFill>
              </a:defRPr>
            </a:pPr>
            <a:r>
              <a:t>A: Texas sets a 2-year statute of limitations for most personal-injury lawsuits arising from a rideshare crash, running from the date of the crash. Notice-of-claim deadlines against government vehicles are usually much shorter — sometimes 60 to 180 days — and minors and incapacitated plaintiffs may have tolled deadlines. Treat the headline number as a ceiling, not a target: file or consult an attorne</a:t>
            </a:r>
          </a:p>
          <a:p>
            <a:pPr>
              <a:spcAft>
                <a:spcPts val="800"/>
              </a:spcAft>
              <a:defRPr sz="1500">
                <a:solidFill>
                  <a:srgbClr val="94A3B8"/>
                </a:solidFill>
              </a:defRPr>
            </a:pPr>
            <a:r>
              <a:t>Q: How much does it cost to talk to a WreckMatch-network attorney?</a:t>
            </a:r>
          </a:p>
          <a:p>
            <a:pPr>
              <a:spcAft>
                <a:spcPts val="800"/>
              </a:spcAft>
              <a:defRPr sz="1500">
                <a:solidFill>
                  <a:srgbClr val="94A3B8"/>
                </a:solidFill>
              </a:defRPr>
            </a:pPr>
            <a:r>
              <a:t>A: Nothing up front. The attorneys in the WreckMatch network handle rideshare crashs on a contingency-fee basis — they only get paid if they recover compensation for you, and the fee is a percentage of that recovery agreed in writing before representation begins. The initial consultation is free, and there is no obligation to hire the attorney after the call. WreckMatch LLC itself is a legal referral</a:t>
            </a:r>
          </a:p>
          <a:p>
            <a:pPr>
              <a:spcAft>
                <a:spcPts val="800"/>
              </a:spcAft>
              <a:defRPr sz="1500">
                <a:solidFill>
                  <a:srgbClr val="94A3B8"/>
                </a:solidFill>
              </a:defRPr>
            </a:pPr>
            <a:r>
              <a:t>Q: What if the other driver was uninsured or fled the scene?</a:t>
            </a:r>
          </a:p>
          <a:p>
            <a:pPr>
              <a:spcAft>
                <a:spcPts val="800"/>
              </a:spcAft>
              <a:defRPr sz="1500">
                <a:solidFill>
                  <a:srgbClr val="94A3B8"/>
                </a:solidFill>
              </a:defRPr>
            </a:pPr>
            <a:r>
              <a:t>A: Roughly 1 in 8 U.S. drivers carries no insurance, and hit-and-run rates are climbing in major metros. If the at-fault driver was uninsured or fled, your own uninsured-motorist (UM) coverage is the primary source of recovery, assuming you carry it. Many drivers don't realize they have UM coverage until a lawyer reviews the declarations page of their policy. If UM is in place, the claim is filed aga</a:t>
            </a:r>
          </a:p>
          <a:p>
            <a:pPr>
              <a:spcAft>
                <a:spcPts val="800"/>
              </a:spcAft>
              <a:defRPr sz="1500">
                <a:solidFill>
                  <a:srgbClr val="94A3B8"/>
                </a:solidFill>
              </a:defRPr>
            </a:pPr>
            <a:r>
              <a:t>Q: Should I give the other driver's insurance a recorded statement?</a:t>
            </a:r>
          </a:p>
        </p:txBody>
      </p:sp>
    </p:spTree>
  </p:cSld>
  <p:clrMapOvr>
    <a:masterClrMapping/>
  </p:clrMapOvr>
</p:sld>
</file>

<file path=ppt/slides/slide13.xml><?xml version="1.0" encoding="utf-8"?>
<p:sld xmlns:a="http://schemas.openxmlformats.org/drawingml/2006/main" xmlns:p="http://schemas.openxmlformats.org/presentationml/2006/main" xmlns:r="http://schemas.openxmlformats.org/officeDocument/2006/relationships">
  <p:cSld>
    <p:bg>
      <p:bgPr>
        <a:solidFill>
          <a:srgbClr val="0F172A"/>
        </a:solidFill>
        <a:effectLst/>
      </p:bgPr>
    </p:bg>
    <p:spTree>
      <p:nvGrpSpPr>
        <p:cNvPr id="1" name=""/>
        <p:cNvGrpSpPr/>
        <p:nvPr/>
      </p:nvGrpSpPr>
      <p:grpSpPr/>
      <p:sp>
        <p:nvSpPr>
          <p:cNvPr id="2" name="Rectangle 1"/>
          <p:cNvSpPr/>
          <p:nvPr/>
        </p:nvSpPr>
        <p:spPr>
          <a:xfrm>
            <a:off x="0" y="0"/>
            <a:ext cx="109728" cy="6858000"/>
          </a:xfrm>
          <a:prstGeom prst="rect">
            <a:avLst/>
          </a:prstGeom>
          <a:solidFill>
            <a:srgbClr val="CC000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3" name="TextBox 2"/>
          <p:cNvSpPr txBox="1"/>
          <p:nvPr/>
        </p:nvSpPr>
        <p:spPr>
          <a:xfrm>
            <a:off x="411480" y="411480"/>
            <a:ext cx="8229600" cy="822960"/>
          </a:xfrm>
          <a:prstGeom prst="rect">
            <a:avLst/>
          </a:prstGeom>
          <a:noFill/>
        </p:spPr>
        <p:txBody>
          <a:bodyPr wrap="none">
            <a:spAutoFit/>
          </a:bodyPr>
          <a:lstStyle/>
          <a:p>
            <a:pPr>
              <a:defRPr sz="2400" b="1">
                <a:solidFill>
                  <a:srgbClr val="FFFFFF"/>
                </a:solidFill>
              </a:defRPr>
            </a:pPr>
            <a:r>
              <a:t>Get matched with a licensed attorney</a:t>
            </a:r>
          </a:p>
        </p:txBody>
      </p:sp>
      <p:sp>
        <p:nvSpPr>
          <p:cNvPr id="4" name="TextBox 3"/>
          <p:cNvSpPr txBox="1"/>
          <p:nvPr/>
        </p:nvSpPr>
        <p:spPr>
          <a:xfrm>
            <a:off x="502920" y="1234440"/>
            <a:ext cx="8138160" cy="5029200"/>
          </a:xfrm>
          <a:prstGeom prst="rect">
            <a:avLst/>
          </a:prstGeom>
          <a:noFill/>
        </p:spPr>
        <p:txBody>
          <a:bodyPr wrap="square">
            <a:spAutoFit/>
          </a:bodyPr>
          <a:lstStyle/>
          <a:p>
            <a:pPr>
              <a:spcAft>
                <a:spcPts val="800"/>
              </a:spcAft>
              <a:defRPr sz="1500">
                <a:solidFill>
                  <a:srgbClr val="94A3B8"/>
                </a:solidFill>
              </a:defRPr>
            </a:pPr>
            <a:r>
              <a:t>Free attorney matching in ~60 seconds: https://www.wreckmatch.com/#form</a:t>
            </a:r>
          </a:p>
          <a:p>
            <a:pPr>
              <a:spcAft>
                <a:spcPts val="800"/>
              </a:spcAft>
              <a:defRPr sz="1500">
                <a:solidFill>
                  <a:srgbClr val="94A3B8"/>
                </a:solidFill>
              </a:defRPr>
            </a:pPr>
            <a:r>
              <a:t>Call 855 WRECKMATCH (855) 897-3256</a:t>
            </a:r>
          </a:p>
          <a:p>
            <a:pPr>
              <a:spcAft>
                <a:spcPts val="800"/>
              </a:spcAft>
              <a:defRPr sz="1500">
                <a:solidFill>
                  <a:srgbClr val="94A3B8"/>
                </a:solidFill>
              </a:defRPr>
            </a:pPr>
            <a:r>
              <a:t>Full article: https://www.wreckmatch.com/blog/uber-or-lyft-accident-in-houston-texas-2026-guide</a:t>
            </a:r>
          </a:p>
          <a:p>
            <a:pPr>
              <a:spcAft>
                <a:spcPts val="800"/>
              </a:spcAft>
              <a:defRPr sz="1500">
                <a:solidFill>
                  <a:srgbClr val="94A3B8"/>
                </a:solidFill>
              </a:defRPr>
            </a:pPr>
            <a:r>
              <a:t>No fee for matching — contingency attorneys in network.</a:t>
            </a:r>
          </a:p>
        </p:txBody>
      </p:sp>
    </p:spTree>
  </p:cSld>
  <p:clrMapOvr>
    <a:masterClrMapping/>
  </p:clrMapOvr>
</p:sld>
</file>

<file path=ppt/slides/slide14.xml><?xml version="1.0" encoding="utf-8"?>
<p:sld xmlns:a="http://schemas.openxmlformats.org/drawingml/2006/main" xmlns:p="http://schemas.openxmlformats.org/presentationml/2006/main" xmlns:r="http://schemas.openxmlformats.org/officeDocument/2006/relationships">
  <p:cSld>
    <p:bg>
      <p:bgPr>
        <a:solidFill>
          <a:srgbClr val="0F172A"/>
        </a:solidFill>
        <a:effectLst/>
      </p:bgPr>
    </p:bg>
    <p:spTree>
      <p:nvGrpSpPr>
        <p:cNvPr id="1" name=""/>
        <p:cNvGrpSpPr/>
        <p:nvPr/>
      </p:nvGrpSpPr>
      <p:grpSpPr/>
      <p:sp>
        <p:nvSpPr>
          <p:cNvPr id="2" name="Rectangle 1"/>
          <p:cNvSpPr/>
          <p:nvPr/>
        </p:nvSpPr>
        <p:spPr>
          <a:xfrm>
            <a:off x="0" y="0"/>
            <a:ext cx="109728" cy="6858000"/>
          </a:xfrm>
          <a:prstGeom prst="rect">
            <a:avLst/>
          </a:prstGeom>
          <a:solidFill>
            <a:srgbClr val="CC000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3" name="TextBox 2"/>
          <p:cNvSpPr txBox="1"/>
          <p:nvPr/>
        </p:nvSpPr>
        <p:spPr>
          <a:xfrm>
            <a:off x="411480" y="411480"/>
            <a:ext cx="8229600" cy="822960"/>
          </a:xfrm>
          <a:prstGeom prst="rect">
            <a:avLst/>
          </a:prstGeom>
          <a:noFill/>
        </p:spPr>
        <p:txBody>
          <a:bodyPr wrap="none">
            <a:spAutoFit/>
          </a:bodyPr>
          <a:lstStyle/>
          <a:p>
            <a:pPr>
              <a:defRPr sz="2400" b="1">
                <a:solidFill>
                  <a:srgbClr val="FFFFFF"/>
                </a:solidFill>
              </a:defRPr>
            </a:pPr>
            <a:r>
              <a:t>Reviewed for legal context</a:t>
            </a:r>
          </a:p>
        </p:txBody>
      </p:sp>
      <p:sp>
        <p:nvSpPr>
          <p:cNvPr id="4" name="TextBox 3"/>
          <p:cNvSpPr txBox="1"/>
          <p:nvPr/>
        </p:nvSpPr>
        <p:spPr>
          <a:xfrm>
            <a:off x="502920" y="1234440"/>
            <a:ext cx="8138160" cy="5029200"/>
          </a:xfrm>
          <a:prstGeom prst="rect">
            <a:avLst/>
          </a:prstGeom>
          <a:noFill/>
        </p:spPr>
        <p:txBody>
          <a:bodyPr wrap="square">
            <a:spAutoFit/>
          </a:bodyPr>
          <a:lstStyle/>
          <a:p>
            <a:pPr>
              <a:spcAft>
                <a:spcPts val="800"/>
              </a:spcAft>
              <a:defRPr sz="1500">
                <a:solidFill>
                  <a:srgbClr val="94A3B8"/>
                </a:solidFill>
              </a:defRPr>
            </a:pPr>
            <a:r>
              <a:t>Judge Roy Waddell — Legal Advisor, WreckMatch LLC.</a:t>
            </a:r>
          </a:p>
          <a:p>
            <a:pPr>
              <a:spcAft>
                <a:spcPts val="800"/>
              </a:spcAft>
              <a:defRPr sz="1500">
                <a:solidFill>
                  <a:srgbClr val="94A3B8"/>
                </a:solidFill>
              </a:defRPr>
            </a:pPr>
            <a:r>
              <a:t>Courtroom and procedural perspective only.</a:t>
            </a:r>
          </a:p>
          <a:p>
            <a:pPr>
              <a:spcAft>
                <a:spcPts val="800"/>
              </a:spcAft>
              <a:defRPr sz="1500">
                <a:solidFill>
                  <a:srgbClr val="94A3B8"/>
                </a:solidFill>
              </a:defRPr>
            </a:pPr>
            <a:r>
              <a:t>Not case-specific legal advice.</a:t>
            </a:r>
          </a:p>
          <a:p>
            <a:pPr>
              <a:spcAft>
                <a:spcPts val="800"/>
              </a:spcAft>
              <a:defRPr sz="1500">
                <a:solidFill>
                  <a:srgbClr val="94A3B8"/>
                </a:solidFill>
              </a:defRPr>
            </a:pPr>
            <a:r>
              <a:t>Guía: https://www.wreckmatch.com/blog/uber-or-lyft-accident-in-houston-texas-2026-guide</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1</TotalTime>
  <Words>0</Words>
  <Application>Microsoft Macintosh PowerPoint</Application>
  <PresentationFormat>On-screen Show (4:3)</PresentationFormat>
  <Paragraphs>0</Paragraphs>
  <Slides>0</Slides>
  <Notes>0</Notes>
  <HiddenSlides>0</HiddenSlides>
  <MMClips>0</MMClips>
  <ScaleCrop>false</ScaleCrop>
  <HeadingPairs>
    <vt:vector size="4" baseType="variant">
      <vt:variant>
        <vt:lpstr>Theme</vt:lpstr>
      </vt:variant>
      <vt:variant>
        <vt:i4>1</vt:i4>
      </vt:variant>
      <vt:variant>
        <vt:lpstr>Slide Titles</vt:lpstr>
      </vt:variant>
      <vt:variant>
        <vt:i4>0</vt:i4>
      </vt:variant>
    </vt:vector>
  </HeadingPairs>
  <TitlesOfParts>
    <vt:vector size="1" baseType="lpstr">
      <vt:lpstr>Office Theme</vt:lpstr>
    </vt:vector>
  </TitlesOfParts>
  <Manager/>
  <Company/>
  <LinksUpToDate>false</LinksUpToDate>
  <SharedDoc>false</SharedDoc>
  <HyperlinkBase/>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Uber or Lyft Accident in Houston, Texas (2026 Guide)</dc:title>
  <dc:subject>WreckMatch educational guide — Texas</dc:subject>
  <dc:creator/>
  <cp:keywords>WreckMatch, car accident, Texas, Texas, uber or lyft accident in houston texas 2026 guide, personal injury, attorney matching</cp:keywords>
  <dc:description>Gold-tier presentation summary for https://www.wreckmatch.com/blog/uber-or-lyft-accident-in-houston-texas-2026-guide. Educational only; not a law firm.</dc:description>
  <cp:lastModifiedBy>Steve Canny</cp:lastModifiedBy>
  <cp:revision>1</cp:revision>
  <dcterms:created xsi:type="dcterms:W3CDTF">2013-01-27T09:14:16Z</dcterms:created>
  <dcterms:modified xsi:type="dcterms:W3CDTF">2013-01-27T09:15:58Z</dcterms:modified>
  <cp:category>Legal Education</cp:category>
</cp:coreProperties>
</file>