
<file path=[Content_Types].xml><?xml version="1.0" encoding="utf-8"?>
<Types xmlns="http://schemas.openxmlformats.org/package/2006/content-types">
  <Default Extension="bin" ContentType="application/vnd.openxmlformats-officedocument.presentationml.printerSetting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Types>
</file>

<file path=_rels/.rels><?xml version='1.0' encoding='UTF-8' standalone='yes'?>
<Relationships xmlns="http://schemas.openxmlformats.org/package/2006/relationships"><Relationship Id="rId1" Type="http://schemas.openxmlformats.org/officeDocument/2006/relationships/officeDocument" Target="ppt/presentation.xml"/><Relationship Id="rId2" Type="http://schemas.openxmlformats.org/package/2006/relationships/metadata/thumbnail" Target="docProps/thumbnail.jpeg"/><Relationship Id="rId3" Type="http://schemas.openxmlformats.org/package/2006/relationships/metadata/core-properties" Target="docProps/core.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7"/>
    <p:sldId id="257" r:id="rId9"/>
    <p:sldId id="258" r:id="rId10"/>
    <p:sldId id="259" r:id="rId11"/>
    <p:sldId id="260" r:id="rId12"/>
    <p:sldId id="261" r:id="rId13"/>
    <p:sldId id="262" r:id="rId14"/>
    <p:sldId id="263" r:id="rId15"/>
    <p:sldId id="264" r:id="rId16"/>
    <p:sldId id="265" r:id="rId17"/>
    <p:sldId id="266" r:id="rId18"/>
    <p:sldId id="267" r:id="rId19"/>
    <p:sldId id="268" r:id="rId20"/>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snapToObjects="1">
      <p:cViewPr varScale="1">
        <p:scale>
          <a:sx n="124" d="100"/>
          <a:sy n="124" d="100"/>
        </p:scale>
        <p:origin x="-1512" y="-112"/>
      </p:cViewPr>
      <p:guideLst>
        <p:guide orient="horz" pos="2160"/>
        <p:guide pos="288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1" Type="http://schemas.openxmlformats.org/officeDocument/2006/relationships/slideMaster" Target="slideMasters/slideMaster1.xml"/><Relationship Id="rId2" Type="http://schemas.openxmlformats.org/officeDocument/2006/relationships/printerSettings" Target="printerSettings/printerSettings1.bin"/><Relationship Id="rId3" Type="http://schemas.openxmlformats.org/officeDocument/2006/relationships/presProps" Target="presProps.xml"/><Relationship Id="rId4" Type="http://schemas.openxmlformats.org/officeDocument/2006/relationships/viewProps" Target="viewProps.xml"/><Relationship Id="rId5" Type="http://schemas.openxmlformats.org/officeDocument/2006/relationships/theme" Target="theme/theme1.xml"/><Relationship Id="rId6" Type="http://schemas.openxmlformats.org/officeDocument/2006/relationships/tableStyles" Target="tableStyles.xml"/><Relationship Id="rId7" Type="http://schemas.openxmlformats.org/officeDocument/2006/relationships/slide" Target="slides/slide1.xml"/><Relationship Id="rId8" Type="http://schemas.openxmlformats.org/officeDocument/2006/relationships/notesMaster" Target="notesMasters/notesMaster1.xml"/><Relationship Id="rId9" Type="http://schemas.openxmlformats.org/officeDocument/2006/relationships/slide" Target="slides/slide2.xml"/><Relationship Id="rId10" Type="http://schemas.openxmlformats.org/officeDocument/2006/relationships/slide" Target="slides/slide3.xml"/><Relationship Id="rId11" Type="http://schemas.openxmlformats.org/officeDocument/2006/relationships/slide" Target="slides/slide4.xml"/><Relationship Id="rId12" Type="http://schemas.openxmlformats.org/officeDocument/2006/relationships/slide" Target="slides/slide5.xml"/><Relationship Id="rId13" Type="http://schemas.openxmlformats.org/officeDocument/2006/relationships/slide" Target="slides/slide6.xml"/><Relationship Id="rId14" Type="http://schemas.openxmlformats.org/officeDocument/2006/relationships/slide" Target="slides/slide7.xml"/><Relationship Id="rId15" Type="http://schemas.openxmlformats.org/officeDocument/2006/relationships/slide" Target="slides/slide8.xml"/><Relationship Id="rId16" Type="http://schemas.openxmlformats.org/officeDocument/2006/relationships/slide" Target="slides/slide9.xml"/><Relationship Id="rId17" Type="http://schemas.openxmlformats.org/officeDocument/2006/relationships/slide" Target="slides/slide10.xml"/><Relationship Id="rId18" Type="http://schemas.openxmlformats.org/officeDocument/2006/relationships/slide" Target="slides/slide11.xml"/><Relationship Id="rId19" Type="http://schemas.openxmlformats.org/officeDocument/2006/relationships/slide" Target="slides/slide12.xml"/><Relationship Id="rId20" Type="http://schemas.openxmlformats.org/officeDocument/2006/relationships/slide" Target="slides/slide13.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p="http://schemas.openxmlformats.org/presentationml/2006/main" xmlns:r="http://schemas.openxmlformats.org/officeDocument/2006/relationships">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0F89C1C7-3DCD-1040-A9CF-14679D8B5DDD}" type="datetimeFigureOut">
              <a:rPr lang="en-US" smtClean="0"/>
              <a:t>10/17/16</a:t>
            </a:fld>
            <a:endParaRPr lang="en-US"/>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BB5E49A5-4136-284D-997B-48E1D791AD67}" type="slidenum">
              <a:rPr lang="en-US" smtClean="0"/>
              <a:t>‹#›</a:t>
            </a:fld>
            <a:endParaRPr lang="en-US"/>
          </a:p>
        </p:txBody>
      </p:sp>
    </p:spTree>
    <p:extLst>
      <p:ext uri="{BB962C8B-B14F-4D97-AF65-F5344CB8AC3E}">
        <p14:creationId xmlns:p14="http://schemas.microsoft.com/office/powerpoint/2010/main" val="2623252185"/>
      </p:ext>
    </p:extLst>
  </p:cSld>
  <p:clrMap bg1="lt1" tx1="dk1" bg2="lt2" tx2="dk2" accent1="accent1" accent2="accent2" accent3="accent3" accent4="accent4" accent5="accent5" accent6="accent6" hlink="hlink" folHlink="folHlink"/>
  <p:notesStyle>
    <a:lvl1pPr marL="0" algn="l" defTabSz="457200" rtl="0" eaLnBrk="1" latinLnBrk="0" hangingPunct="1">
      <a:defRPr sz="1200" kern="1200">
        <a:solidFill>
          <a:schemeClr val="tx1"/>
        </a:solidFill>
        <a:latin typeface="+mn-lt"/>
        <a:ea typeface="+mn-ea"/>
        <a:cs typeface="+mn-cs"/>
      </a:defRPr>
    </a:lvl1pPr>
    <a:lvl2pPr marL="457200" algn="l" defTabSz="457200" rtl="0" eaLnBrk="1" latinLnBrk="0" hangingPunct="1">
      <a:defRPr sz="1200" kern="1200">
        <a:solidFill>
          <a:schemeClr val="tx1"/>
        </a:solidFill>
        <a:latin typeface="+mn-lt"/>
        <a:ea typeface="+mn-ea"/>
        <a:cs typeface="+mn-cs"/>
      </a:defRPr>
    </a:lvl2pPr>
    <a:lvl3pPr marL="914400" algn="l" defTabSz="457200" rtl="0" eaLnBrk="1" latinLnBrk="0" hangingPunct="1">
      <a:defRPr sz="1200" kern="1200">
        <a:solidFill>
          <a:schemeClr val="tx1"/>
        </a:solidFill>
        <a:latin typeface="+mn-lt"/>
        <a:ea typeface="+mn-ea"/>
        <a:cs typeface="+mn-cs"/>
      </a:defRPr>
    </a:lvl3pPr>
    <a:lvl4pPr marL="1371600" algn="l" defTabSz="457200" rtl="0" eaLnBrk="1" latinLnBrk="0" hangingPunct="1">
      <a:defRPr sz="1200" kern="1200">
        <a:solidFill>
          <a:schemeClr val="tx1"/>
        </a:solidFill>
        <a:latin typeface="+mn-lt"/>
        <a:ea typeface="+mn-ea"/>
        <a:cs typeface="+mn-cs"/>
      </a:defRPr>
    </a:lvl4pPr>
    <a:lvl5pPr marL="1828800" algn="l" defTabSz="457200" rtl="0" eaLnBrk="1" latinLnBrk="0" hangingPunct="1">
      <a:defRPr sz="1200" kern="1200">
        <a:solidFill>
          <a:schemeClr val="tx1"/>
        </a:solidFill>
        <a:latin typeface="+mn-lt"/>
        <a:ea typeface="+mn-ea"/>
        <a:cs typeface="+mn-cs"/>
      </a:defRPr>
    </a:lvl5pPr>
    <a:lvl6pPr marL="2286000" algn="l" defTabSz="457200" rtl="0" eaLnBrk="1" latinLnBrk="0" hangingPunct="1">
      <a:defRPr sz="1200" kern="1200">
        <a:solidFill>
          <a:schemeClr val="tx1"/>
        </a:solidFill>
        <a:latin typeface="+mn-lt"/>
        <a:ea typeface="+mn-ea"/>
        <a:cs typeface="+mn-cs"/>
      </a:defRPr>
    </a:lvl6pPr>
    <a:lvl7pPr marL="2743200" algn="l" defTabSz="457200" rtl="0" eaLnBrk="1" latinLnBrk="0" hangingPunct="1">
      <a:defRPr sz="1200" kern="1200">
        <a:solidFill>
          <a:schemeClr val="tx1"/>
        </a:solidFill>
        <a:latin typeface="+mn-lt"/>
        <a:ea typeface="+mn-ea"/>
        <a:cs typeface="+mn-cs"/>
      </a:defRPr>
    </a:lvl7pPr>
    <a:lvl8pPr marL="3200400" algn="l" defTabSz="457200" rtl="0" eaLnBrk="1" latinLnBrk="0" hangingPunct="1">
      <a:defRPr sz="1200" kern="1200">
        <a:solidFill>
          <a:schemeClr val="tx1"/>
        </a:solidFill>
        <a:latin typeface="+mn-lt"/>
        <a:ea typeface="+mn-ea"/>
        <a:cs typeface="+mn-cs"/>
      </a:defRPr>
    </a:lvl8pPr>
    <a:lvl9pPr marL="3657600" algn="l" defTabSz="4572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xml"/></Relationships>
</file>

<file path=ppt/notesSlides/_rels/notesSlide10.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0.xml"/></Relationships>
</file>

<file path=ppt/notesSlides/_rels/notesSlide11.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1.xml"/></Relationships>
</file>

<file path=ppt/notesSlides/_rels/notesSlide1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2.xml"/></Relationships>
</file>

<file path=ppt/notesSlides/_rels/notesSlide1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13.xml"/></Relationships>
</file>

<file path=ppt/notesSlides/_rels/notesSlide2.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2.xml"/></Relationships>
</file>

<file path=ppt/notesSlides/_rels/notesSlide3.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3.xml"/></Relationships>
</file>

<file path=ppt/notesSlides/_rels/notesSlide4.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4.xml"/></Relationships>
</file>

<file path=ppt/notesSlides/_rels/notesSlide5.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5.xml"/></Relationships>
</file>

<file path=ppt/notesSlides/_rels/notesSlide6.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6.xml"/></Relationships>
</file>

<file path=ppt/notesSlides/_rels/notesSlide7.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7.xml"/></Relationships>
</file>

<file path=ppt/notesSlides/_rels/notesSlide8.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8.xml"/></Relationships>
</file>

<file path=ppt/notesSlides/_rels/notesSlide9.xml.rels><?xml version='1.0' encoding='UTF-8' standalone='yes'?>
<Relationships xmlns="http://schemas.openxmlformats.org/package/2006/relationships"><Relationship Id="rId1" Type="http://schemas.openxmlformats.org/officeDocument/2006/relationships/notesMaster" Target="../notesMasters/notesMaster1.xml"/><Relationship Id="rId2" Type="http://schemas.openxmlformats.org/officeDocument/2006/relationships/slide" Target="../slides/slide9.xml"/></Relationships>
</file>

<file path=ppt/notesSlides/notesSlide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Educational presentation for Catastrophic Injury Car Crash in Nashville, Tennessee (2026). Full guide: https://www.wreckmatch.com/blog/catastrophic-injury-car-crash-in-nashville-tennessee-2026. WreckMatch LLC legal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0.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Is WreckMatch a law firm? — No. WreckMatch LLC is a legal referral service — not a law firm. We connect injured people with participating attorneys who handle car, truck, and catastrophic injury cases in Tennessee. How fast is the callback? — Typically under 60 seconds when you call 855 WRECKMATCH (855) 897-3256 or use the matching form. What if I cannot afford a lawyer? — Participating attorneys usually work on contingency — no upfront fee for representation; fees are agreed in writing if they recover compensation for you. Where is the local help hub? — Nashville car accident help · National what-to-do guide</a:t>
            </a:r>
          </a:p>
          <a:p/>
          <a:p/>
          <a:p>
            <a:r>
              <a:t>Reviewed for legal context by Judge Roy Waddell, Legal Advisor at WreckMatch LLC — courtroom and procedural perspective only; not legal advice for your specific case.</a:t>
            </a:r>
          </a:p>
          <a:p/>
          <a:p/>
          <a:p>
            <a:r>
              <a:t>Free attorney matching → · 855 WRECKMATCH (855) 897-3256</a:t>
            </a:r>
          </a:p>
          <a:p/>
          <a:p>
            <a:r>
              <a: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1.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Frequently asked questions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Get matched with a licensed attorney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1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Reviewed for legal context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2.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Important — read first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3.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After a crash in Nashville, Tennessee, call 911, get medical care, preserve evidence, avoid recorded insurer statements, and use free attorney matching before signing anything.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4.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guide is practical, direct, and designed for search and AI answers — not legalese.</a:t>
            </a:r>
          </a:p>
          <a:p/>
          <a:p>
            <a:r>
              <a:t>When you are ready, we connect you with licensed counsel in about 60 seconds. WreckMatch is a referral service, not a law firm.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5.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1. Call 911 if anyone is hurt or traffic is blocked.</a:t>
            </a:r>
          </a:p>
          <a:p>
            <a:r>
              <a:t>2. Photograph vehicles, injuries visible from outside the car, and the full scene.</a:t>
            </a:r>
          </a:p>
          <a:p>
            <a:r>
              <a:t>3. Exchange insurance and contact information; collect witness phone numbers.</a:t>
            </a:r>
          </a:p>
          <a:p>
            <a:r>
              <a:t>4. Seek medical care within 24 hours — delays hurt both health and claims.</a:t>
            </a:r>
          </a:p>
          <a:p>
            <a:r>
              <a:t>5. Do not give a recorded statement to the other driver's insurer.</a:t>
            </a:r>
          </a:p>
          <a:p>
            <a:r>
              <a:t>6. Get matched with a lawyer →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6.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Document lifetime care needs, lost earnings, and future medical costs — not just today's ER bill.</a:t>
            </a:r>
          </a:p>
          <a:p>
            <a:r>
              <a:t>- Do not accept lump-sum settlements before maximum medical improvement (MMI) without counsel.</a:t>
            </a:r>
          </a:p>
          <a:p>
            <a:r>
              <a:t>- Life-care planners, economists, and medical illustrators may be appropriate in high-value cases.</a:t>
            </a:r>
          </a:p>
          <a:p>
            <a:r>
              <a:t>- Wrongful death claims involve different beneficiaries, estates, and deadlines than personal injury alone.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7.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Topic | Detail |</a:t>
            </a:r>
          </a:p>
          <a:p>
            <a:r>
              <a:t>|-------|--------|</a:t>
            </a:r>
          </a:p>
          <a:p>
            <a:r>
              <a:t>| Statute of limitations | 2 years (most injury claims — confirm with licensed counsel) |</a:t>
            </a:r>
          </a:p>
          <a:p>
            <a:r>
              <a:t>| Government / special defendants | Often much shorter notice windows — ask counsel immediately |</a:t>
            </a:r>
          </a:p>
          <a:p>
            <a:r>
              <a:t>| WreckMatch matching fee | $0 to consumers |</a:t>
            </a:r>
          </a:p>
          <a:p/>
          <a:p>
            <a:r>
              <a:t>Insurers track filing deadlines closely. Missing a notice period can end a claim even when injuries are catastrophic.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8.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 Recorded statements in the first 24–48 hours designed to lock in fault language</a:t>
            </a:r>
          </a:p>
          <a:p>
            <a:r>
              <a:t>- Quick cash offers before MRI results or specialist referrals return</a:t>
            </a:r>
          </a:p>
          <a:p>
            <a:r>
              <a:t>- Disputing serious injury thresholds or pre-existing conditions</a:t>
            </a:r>
          </a:p>
          <a:p>
            <a:r>
              <a:t>- Multiple policies pointing blame at each other (especially in truck and multi-vehicle crashes)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notesSlides/notesSlide9.xml><?xml version="1.0" encoding="utf-8"?>
<p:notes xmlns:a="http://schemas.openxmlformats.org/drawingml/2006/main" xmlns:p="http://schemas.openxmlformats.org/presentationml/2006/main" xmlns:r="http://schemas.openxmlformats.org/officeDocument/2006/relationships">
  <p:cSld>
    <p:spTree>
      <p:nvGrpSpPr>
        <p:cNvPr id="1" name=""/>
        <p:cNvGrpSpPr/>
        <p:nvPr/>
      </p:nvGrpSpPr>
      <p:grpSpPr>
        <a:xfrm>
          <a:off x="0" y="0"/>
          <a:ext cx="0" cy="0"/>
          <a:chOff x="0" y="0"/>
          <a:chExt cx="0" cy="0"/>
        </a:xfrm>
      </p:grpSpPr>
      <p:sp>
        <p:nvSpPr>
          <p:cNvPr id="2" name="Slide Image Placeholder 1"/>
          <p:cNvSpPr>
            <a:spLocks noGrp="1"/>
          </p:cNvSpPr>
          <p:nvPr>
            <p:ph type="sldImg" idx="2"/>
          </p:nvPr>
        </p:nvSpPr>
        <p:spPr/>
      </p:sp>
      <p:sp>
        <p:nvSpPr>
          <p:cNvPr id="3" name="Notes Placeholder 2"/>
          <p:cNvSpPr>
            <a:spLocks noGrp="1"/>
          </p:cNvSpPr>
          <p:nvPr>
            <p:ph type="body" idx="3" sz="quarter"/>
          </p:nvPr>
        </p:nvSpPr>
        <p:spPr/>
        <p:txBody>
          <a:bodyPr/>
          <a:lstStyle/>
          <a:p>
            <a:r>
              <a:t>Consider a free consultation if: hospitalization occurred, fault is disputed, a commercial truck was involved, a death occurred, or an insurer already denied coverage. WreckMatch connects you with participating licensed attorneys — we do not provide legal advice ourselves. WreckMatch LLC — legal referral service, not a law firm. Educational only. 800+ participating law firms. Call 855 WRECKMATCH. Reviewed for legal context by Judge Roy Waddell.</a:t>
            </a:r>
          </a:p>
        </p:txBody>
      </p:sp>
      <p:sp>
        <p:nvSpPr>
          <p:cNvPr id="4" name="Slide Number Placeholder 3"/>
          <p:cNvSpPr>
            <a:spLocks noGrp="1"/>
          </p:cNvSpPr>
          <p:nvPr>
            <p:ph type="sldNum" idx="5" sz="quarter"/>
          </p:nvPr>
        </p:nvSpPr>
        <p:spPr/>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168075583"/>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91092796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61222379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61431425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5BCAD085-E8A6-8845-BD4E-CB4CCA059FC4}" type="datetimeFigureOut">
              <a:rPr lang="en-US" smtClean="0"/>
              <a:t>1/27/13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60648375"/>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278224494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5BCAD085-E8A6-8845-BD4E-CB4CCA059FC4}" type="datetimeFigureOut">
              <a:rPr lang="en-US" smtClean="0"/>
              <a:t>1/27/13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990158736"/>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5BCAD085-E8A6-8845-BD4E-CB4CCA059FC4}" type="datetimeFigureOut">
              <a:rPr lang="en-US" smtClean="0"/>
              <a:t>1/27/13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727027711"/>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5BCAD085-E8A6-8845-BD4E-CB4CCA059FC4}" type="datetimeFigureOut">
              <a:rPr lang="en-US" smtClean="0"/>
              <a:t>1/27/13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21299981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1840726560"/>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5BCAD085-E8A6-8845-BD4E-CB4CCA059FC4}" type="datetimeFigureOut">
              <a:rPr lang="en-US" smtClean="0"/>
              <a:t>1/27/13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C1FF6DA9-008F-8B48-92A6-B652298478BF}" type="slidenum">
              <a:rPr lang="en-US" smtClean="0"/>
              <a:t>‹#›</a:t>
            </a:fld>
            <a:endParaRPr lang="en-US"/>
          </a:p>
        </p:txBody>
      </p:sp>
    </p:spTree>
    <p:extLst>
      <p:ext uri="{BB962C8B-B14F-4D97-AF65-F5344CB8AC3E}">
        <p14:creationId xmlns:p14="http://schemas.microsoft.com/office/powerpoint/2010/main" val="3889236939"/>
      </p:ext>
    </p:extLst>
  </p:cSld>
  <p:clrMapOvr>
    <a:masterClrMapping/>
  </p:clrMapOvr>
</p:sldLayout>
</file>

<file path=ppt/slideMasters/_rels/slideMaster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 Id="rId11" Type="http://schemas.openxmlformats.org/officeDocument/2006/relationships/slideLayout" Target="../slideLayouts/slideLayout11.xml"/><Relationship Id="rId12" Type="http://schemas.openxmlformats.org/officeDocument/2006/relationships/theme" Target="../theme/theme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5BCAD085-E8A6-8845-BD4E-CB4CCA059FC4}" type="datetimeFigureOut">
              <a:rPr lang="en-US" smtClean="0"/>
              <a:t>1/27/13</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C1FF6DA9-008F-8B48-92A6-B652298478BF}" type="slidenum">
              <a:rPr lang="en-US" smtClean="0"/>
              <a:t>‹#›</a:t>
            </a:fld>
            <a:endParaRPr lang="en-US"/>
          </a:p>
        </p:txBody>
      </p:sp>
    </p:spTree>
    <p:extLst>
      <p:ext uri="{BB962C8B-B14F-4D97-AF65-F5344CB8AC3E}">
        <p14:creationId xmlns:p14="http://schemas.microsoft.com/office/powerpoint/2010/main" val="2209977519"/>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0.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1.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13.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3.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4.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5.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6.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7.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8.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7.xml"/><Relationship Id="rId2" Type="http://schemas.openxmlformats.org/officeDocument/2006/relationships/notesSlide" Target="../notesSlides/notesSlide9.xml"/></Relationships>
</file>

<file path=ppt/slides/slide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TextBox 1"/>
          <p:cNvSpPr txBox="1"/>
          <p:nvPr/>
        </p:nvSpPr>
        <p:spPr>
          <a:xfrm>
            <a:off x="548640" y="1828800"/>
            <a:ext cx="8046720" cy="1097280"/>
          </a:xfrm>
          <a:prstGeom prst="rect">
            <a:avLst/>
          </a:prstGeom>
          <a:noFill/>
        </p:spPr>
        <p:txBody>
          <a:bodyPr wrap="square">
            <a:spAutoFit/>
          </a:bodyPr>
          <a:lstStyle/>
          <a:p>
            <a:pPr algn="l">
              <a:defRPr sz="1400" b="1">
                <a:solidFill>
                  <a:srgbClr val="10B981"/>
                </a:solidFill>
              </a:defRPr>
            </a:pPr>
            <a:r>
              <a:t>WreckMatch.com</a:t>
            </a:r>
          </a:p>
        </p:txBody>
      </p:sp>
      <p:sp>
        <p:nvSpPr>
          <p:cNvPr id="3" name="TextBox 2"/>
          <p:cNvSpPr txBox="1"/>
          <p:nvPr/>
        </p:nvSpPr>
        <p:spPr>
          <a:xfrm>
            <a:off x="548640" y="2560320"/>
            <a:ext cx="8046720" cy="2194560"/>
          </a:xfrm>
          <a:prstGeom prst="rect">
            <a:avLst/>
          </a:prstGeom>
          <a:noFill/>
        </p:spPr>
        <p:txBody>
          <a:bodyPr wrap="square">
            <a:spAutoFit/>
          </a:bodyPr>
          <a:lstStyle/>
          <a:p>
            <a:pPr>
              <a:defRPr sz="3200" b="1">
                <a:solidFill>
                  <a:srgbClr val="FFFFFF"/>
                </a:solidFill>
              </a:defRPr>
            </a:pPr>
            <a:r>
              <a:t>Catastrophic Injury Car Crash in Nashville, Tennessee (2026)</a:t>
            </a:r>
          </a:p>
          <a:p>
            <a:pPr>
              <a:spcBef>
                <a:spcPts val="1200"/>
              </a:spcBef>
              <a:defRPr sz="1600">
                <a:solidFill>
                  <a:srgbClr val="94A3B8"/>
                </a:solidFill>
              </a:defRPr>
            </a:pPr>
            <a:r>
              <a:t>Catastrophic Injury · Tennessee · 2026-05-25</a:t>
            </a:r>
          </a:p>
        </p:txBody>
      </p:sp>
    </p:spTree>
  </p:cSld>
  <p:clrMapOvr>
    <a:masterClrMapping/>
  </p:clrMapOvr>
</p:sld>
</file>

<file path=ppt/slides/slide10.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FAQ</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Is WreckMatch a law firm?</a:t>
            </a:r>
          </a:p>
          <a:p>
            <a:pPr>
              <a:spcAft>
                <a:spcPts val="800"/>
              </a:spcAft>
              <a:defRPr sz="1500">
                <a:solidFill>
                  <a:srgbClr val="94A3B8"/>
                </a:solidFill>
              </a:defRPr>
            </a:pPr>
            <a:r>
              <a:t>A: No. WreckMatch LLC is a legal referral service — not a law firm. We connect injured people with participating attorneys who handle car, truck, and catastrophic injury cases in Tennessee.</a:t>
            </a:r>
          </a:p>
          <a:p>
            <a:pPr>
              <a:spcAft>
                <a:spcPts val="800"/>
              </a:spcAft>
              <a:defRPr sz="1500">
                <a:solidFill>
                  <a:srgbClr val="94A3B8"/>
                </a:solidFill>
              </a:defRPr>
            </a:pPr>
            <a:r>
              <a:t>Q: How fast is the callback?</a:t>
            </a:r>
          </a:p>
          <a:p>
            <a:pPr>
              <a:spcAft>
                <a:spcPts val="800"/>
              </a:spcAft>
              <a:defRPr sz="1500">
                <a:solidFill>
                  <a:srgbClr val="94A3B8"/>
                </a:solidFill>
              </a:defRPr>
            </a:pPr>
            <a:r>
              <a:t>A: Typically under 60 seconds when you call 855 WRECKMATCH (855) 897-3256 or use the matching form.</a:t>
            </a:r>
          </a:p>
          <a:p>
            <a:pPr>
              <a:spcAft>
                <a:spcPts val="800"/>
              </a:spcAft>
              <a:defRPr sz="1500">
                <a:solidFill>
                  <a:srgbClr val="94A3B8"/>
                </a:solidFill>
              </a:defRPr>
            </a:pPr>
            <a:r>
              <a:t>Q: What if I cannot afford a lawyer?</a:t>
            </a:r>
          </a:p>
          <a:p>
            <a:pPr>
              <a:spcAft>
                <a:spcPts val="800"/>
              </a:spcAft>
              <a:defRPr sz="1500">
                <a:solidFill>
                  <a:srgbClr val="94A3B8"/>
                </a:solidFill>
              </a:defRPr>
            </a:pPr>
            <a:r>
              <a:t>A: Participating attorneys usually work on contingency — no upfront fee for representation; fees are agreed in writing if they recover compensation for you.</a:t>
            </a:r>
          </a:p>
          <a:p>
            <a:pPr>
              <a:spcAft>
                <a:spcPts val="800"/>
              </a:spcAft>
              <a:defRPr sz="1500">
                <a:solidFill>
                  <a:srgbClr val="94A3B8"/>
                </a:solidFill>
              </a:defRPr>
            </a:pPr>
            <a:r>
              <a:t>Q: Where is the local help hub?</a:t>
            </a:r>
          </a:p>
        </p:txBody>
      </p:sp>
    </p:spTree>
  </p:cSld>
  <p:clrMapOvr>
    <a:masterClrMapping/>
  </p:clrMapOvr>
</p:sld>
</file>

<file path=ppt/slides/slide11.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Frequently asked questions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Q: How long do I have to file a catastrophic-injury case claim in Tennessee?</a:t>
            </a:r>
          </a:p>
          <a:p>
            <a:pPr>
              <a:spcAft>
                <a:spcPts val="800"/>
              </a:spcAft>
              <a:defRPr sz="1500">
                <a:solidFill>
                  <a:srgbClr val="94A3B8"/>
                </a:solidFill>
              </a:defRPr>
            </a:pPr>
            <a:r>
              <a:t>A: Tennessee sets a 1-year statute of limitations for most personal-injury lawsuits arising from a catastrophic-injury case, running from the date of the crash. Notice-of-claim deadlines against government vehicles are usually much shorter — sometimes 60 to 180 days — and minors and incapacitated plaintiffs may have tolled deadlines. Treat the headline number as a ceiling, not a target: file or consu</a:t>
            </a:r>
          </a:p>
          <a:p>
            <a:pPr>
              <a:spcAft>
                <a:spcPts val="800"/>
              </a:spcAft>
              <a:defRPr sz="1500">
                <a:solidFill>
                  <a:srgbClr val="94A3B8"/>
                </a:solidFill>
              </a:defRPr>
            </a:pPr>
            <a:r>
              <a:t>Q: How much does it cost to talk to a WreckMatch-network attorney?</a:t>
            </a:r>
          </a:p>
          <a:p>
            <a:pPr>
              <a:spcAft>
                <a:spcPts val="800"/>
              </a:spcAft>
              <a:defRPr sz="1500">
                <a:solidFill>
                  <a:srgbClr val="94A3B8"/>
                </a:solidFill>
              </a:defRPr>
            </a:pPr>
            <a:r>
              <a:t>A: Nothing up front. The attorneys in the WreckMatch network handle catastrophic-injury cases on a contingency-fee basis — they only get paid if they recover compensation for you, and the fee is a percentage of that recovery agreed in writing before representation begins. The initial consultation is free, and there is no obligation to hire the attorney after the call. WreckMatch LLC itself is a legal</a:t>
            </a:r>
          </a:p>
          <a:p>
            <a:pPr>
              <a:spcAft>
                <a:spcPts val="800"/>
              </a:spcAft>
              <a:defRPr sz="1500">
                <a:solidFill>
                  <a:srgbClr val="94A3B8"/>
                </a:solidFill>
              </a:defRPr>
            </a:pPr>
            <a:r>
              <a:t>Q: What if the other driver was uninsured or fled the scene?</a:t>
            </a:r>
          </a:p>
          <a:p>
            <a:pPr>
              <a:spcAft>
                <a:spcPts val="800"/>
              </a:spcAft>
              <a:defRPr sz="1500">
                <a:solidFill>
                  <a:srgbClr val="94A3B8"/>
                </a:solidFill>
              </a:defRPr>
            </a:pPr>
            <a:r>
              <a:t>A: Roughly 1 in 8 U.S. drivers carries no insurance, and hit-and-run rates are climbing in major metros. If the at-fault driver was uninsured or fled, your own uninsured-motorist (UM) coverage is the primary source of recovery, assuming you carry it. Many drivers don't realize they have UM coverage until a lawyer reviews the declarations page of their policy. If UM is in place, the claim is filed aga</a:t>
            </a:r>
          </a:p>
          <a:p>
            <a:pPr>
              <a:spcAft>
                <a:spcPts val="800"/>
              </a:spcAft>
              <a:defRPr sz="1500">
                <a:solidFill>
                  <a:srgbClr val="94A3B8"/>
                </a:solidFill>
              </a:defRPr>
            </a:pPr>
            <a:r>
              <a:t>Q: Should I give the other driver's insurance a recorded statement?</a:t>
            </a:r>
          </a:p>
        </p:txBody>
      </p:sp>
    </p:spTree>
  </p:cSld>
  <p:clrMapOvr>
    <a:masterClrMapping/>
  </p:clrMapOvr>
</p:sld>
</file>

<file path=ppt/slides/slide1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Get matched with a licensed attorney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Free attorney matching in ~60 seconds: https://www.wreckmatch.com/#form</a:t>
            </a:r>
          </a:p>
          <a:p>
            <a:pPr>
              <a:spcAft>
                <a:spcPts val="800"/>
              </a:spcAft>
              <a:defRPr sz="1500">
                <a:solidFill>
                  <a:srgbClr val="94A3B8"/>
                </a:solidFill>
              </a:defRPr>
            </a:pPr>
            <a:r>
              <a:t>Call 855 WRECKMATCH (855) 897-3256</a:t>
            </a:r>
          </a:p>
          <a:p>
            <a:pPr>
              <a:spcAft>
                <a:spcPts val="800"/>
              </a:spcAft>
              <a:defRPr sz="1500">
                <a:solidFill>
                  <a:srgbClr val="94A3B8"/>
                </a:solidFill>
              </a:defRPr>
            </a:pPr>
            <a:r>
              <a:t>Full article: https://www.wreckmatch.com/blog/catastrophic-injury-car-crash-in-nashville-tennessee-2026</a:t>
            </a:r>
          </a:p>
          <a:p>
            <a:pPr>
              <a:spcAft>
                <a:spcPts val="800"/>
              </a:spcAft>
              <a:defRPr sz="1500">
                <a:solidFill>
                  <a:srgbClr val="94A3B8"/>
                </a:solidFill>
              </a:defRPr>
            </a:pPr>
            <a:r>
              <a:t>No fee for matching — contingency attorneys in network.</a:t>
            </a:r>
          </a:p>
        </p:txBody>
      </p:sp>
    </p:spTree>
  </p:cSld>
  <p:clrMapOvr>
    <a:masterClrMapping/>
  </p:clrMapOvr>
</p:sld>
</file>

<file path=ppt/slides/slide1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Reviewed for legal context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Judge Roy Waddell — Legal Advisor, WreckMatch LLC.</a:t>
            </a:r>
          </a:p>
          <a:p>
            <a:pPr>
              <a:spcAft>
                <a:spcPts val="800"/>
              </a:spcAft>
              <a:defRPr sz="1500">
                <a:solidFill>
                  <a:srgbClr val="94A3B8"/>
                </a:solidFill>
              </a:defRPr>
            </a:pPr>
            <a:r>
              <a:t>Courtroom and procedural perspective only.</a:t>
            </a:r>
          </a:p>
          <a:p>
            <a:pPr>
              <a:spcAft>
                <a:spcPts val="800"/>
              </a:spcAft>
              <a:defRPr sz="1500">
                <a:solidFill>
                  <a:srgbClr val="94A3B8"/>
                </a:solidFill>
              </a:defRPr>
            </a:pPr>
            <a:r>
              <a:t>Not case-specific legal advice.</a:t>
            </a:r>
          </a:p>
          <a:p>
            <a:pPr>
              <a:spcAft>
                <a:spcPts val="800"/>
              </a:spcAft>
              <a:defRPr sz="1500">
                <a:solidFill>
                  <a:srgbClr val="94A3B8"/>
                </a:solidFill>
              </a:defRPr>
            </a:pPr>
            <a:r>
              <a:t>Guía: https://www.wreckmatch.com/blog/catastrophic-injury-car-crash-in-nashville-tennessee-2026</a:t>
            </a:r>
          </a:p>
        </p:txBody>
      </p:sp>
    </p:spTree>
  </p:cSld>
  <p:clrMapOvr>
    <a:masterClrMapping/>
  </p:clrMapOvr>
</p:sld>
</file>

<file path=ppt/slides/slide2.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Important — read first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Educational only — not legal advice.</a:t>
            </a:r>
          </a:p>
          <a:p>
            <a:pPr>
              <a:spcAft>
                <a:spcPts val="800"/>
              </a:spcAft>
              <a:defRPr sz="1500">
                <a:solidFill>
                  <a:srgbClr val="94A3B8"/>
                </a:solidFill>
              </a:defRPr>
            </a:pPr>
            <a:r>
              <a:t>WreckMatch LLC is a legal referral service, NOT a law firm.</a:t>
            </a:r>
          </a:p>
          <a:p>
            <a:pPr>
              <a:spcAft>
                <a:spcPts val="800"/>
              </a:spcAft>
              <a:defRPr sz="1500">
                <a:solidFill>
                  <a:srgbClr val="94A3B8"/>
                </a:solidFill>
              </a:defRPr>
            </a:pPr>
            <a:r>
              <a:t>800+ participating law firms nationwide — free matching.</a:t>
            </a:r>
          </a:p>
          <a:p>
            <a:pPr>
              <a:spcAft>
                <a:spcPts val="800"/>
              </a:spcAft>
              <a:defRPr sz="1500">
                <a:solidFill>
                  <a:srgbClr val="94A3B8"/>
                </a:solidFill>
              </a:defRPr>
            </a:pPr>
            <a:r>
              <a:t>Confirm all deadlines with licensed counsel in your state.</a:t>
            </a:r>
          </a:p>
          <a:p>
            <a:pPr>
              <a:spcAft>
                <a:spcPts val="800"/>
              </a:spcAft>
              <a:defRPr sz="1500">
                <a:solidFill>
                  <a:srgbClr val="94A3B8"/>
                </a:solidFill>
              </a:defRPr>
            </a:pPr>
            <a:r>
              <a:t>Author: Scott Tischler, Co-Founder.</a:t>
            </a:r>
          </a:p>
        </p:txBody>
      </p:sp>
    </p:spTree>
  </p:cSld>
  <p:clrMapOvr>
    <a:masterClrMapping/>
  </p:clrMapOvr>
</p:sld>
</file>

<file path=ppt/slides/slide3.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Quick answer (quotable summary)</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After a crash in Nashville, Tennessee, call 911, get medical care, preserve evidence, avoid recorded insurer statements, and use free attorney matching before signing anything.</a:t>
            </a:r>
          </a:p>
        </p:txBody>
      </p:sp>
    </p:spTree>
  </p:cSld>
  <p:clrMapOvr>
    <a:masterClrMapping/>
  </p:clrMapOvr>
</p:sld>
</file>

<file path=ppt/slides/slide4.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Why we published this guide for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Insurance companies run billion-dollar playbooks the moment a crash is reported — trained adjusters, scripted calls, and pressure to settle before you understand your rights. Scott Tischler, Co-Founder of WreckMatch, built our AI intake and educational stack so everyday drivers in Tennessee are not outgunned. This guid</a:t>
            </a:r>
          </a:p>
        </p:txBody>
      </p:sp>
    </p:spTree>
  </p:cSld>
  <p:clrMapOvr>
    <a:masterClrMapping/>
  </p:clrMapOvr>
</p:sld>
</file>

<file path=ppt/slides/slide5.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What should you do first after a crash in Nashville?</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Call 911 if anyone is hurt or traffic is blocked.</a:t>
            </a:r>
          </a:p>
          <a:p>
            <a:pPr>
              <a:spcAft>
                <a:spcPts val="800"/>
              </a:spcAft>
              <a:defRPr sz="1500">
                <a:solidFill>
                  <a:srgbClr val="94A3B8"/>
                </a:solidFill>
              </a:defRPr>
            </a:pPr>
            <a:r>
              <a:t>Photograph vehicles, injuries visible from outside the car, and the full scene.</a:t>
            </a:r>
          </a:p>
          <a:p>
            <a:pPr>
              <a:spcAft>
                <a:spcPts val="800"/>
              </a:spcAft>
              <a:defRPr sz="1500">
                <a:solidFill>
                  <a:srgbClr val="94A3B8"/>
                </a:solidFill>
              </a:defRPr>
            </a:pPr>
            <a:r>
              <a:t>Exchange insurance and contact information; collect witness phone numbers.</a:t>
            </a:r>
          </a:p>
          <a:p>
            <a:pPr>
              <a:spcAft>
                <a:spcPts val="800"/>
              </a:spcAft>
              <a:defRPr sz="1500">
                <a:solidFill>
                  <a:srgbClr val="94A3B8"/>
                </a:solidFill>
              </a:defRPr>
            </a:pPr>
            <a:r>
              <a:t>Seek medical care within 24 hours — delays hurt both health and claims.</a:t>
            </a:r>
          </a:p>
          <a:p>
            <a:pPr>
              <a:spcAft>
                <a:spcPts val="800"/>
              </a:spcAft>
              <a:defRPr sz="1500">
                <a:solidFill>
                  <a:srgbClr val="94A3B8"/>
                </a:solidFill>
              </a:defRPr>
            </a:pPr>
            <a:r>
              <a:t>Do not give a recorded statement to the other driver's insurer.</a:t>
            </a:r>
          </a:p>
          <a:p>
            <a:pPr>
              <a:spcAft>
                <a:spcPts val="800"/>
              </a:spcAft>
              <a:defRPr sz="1500">
                <a:solidFill>
                  <a:srgbClr val="94A3B8"/>
                </a:solidFill>
              </a:defRPr>
            </a:pPr>
            <a:r>
              <a:t>Get matched with a lawyer →</a:t>
            </a:r>
          </a:p>
        </p:txBody>
      </p:sp>
    </p:spTree>
  </p:cSld>
  <p:clrMapOvr>
    <a:masterClrMapping/>
  </p:clrMapOvr>
</p:sld>
</file>

<file path=ppt/slides/slide6.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Severe injury &amp; wrongful death considerations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Document lifetime care needs, lost earnings, and future medical costs — not just today's ER bill.</a:t>
            </a:r>
          </a:p>
          <a:p>
            <a:pPr>
              <a:spcAft>
                <a:spcPts val="800"/>
              </a:spcAft>
              <a:defRPr sz="1500">
                <a:solidFill>
                  <a:srgbClr val="94A3B8"/>
                </a:solidFill>
              </a:defRPr>
            </a:pPr>
            <a:r>
              <a:t>Do not accept lump-sum settlements before maximum medical improvement (MMI) without counsel.</a:t>
            </a:r>
          </a:p>
          <a:p>
            <a:pPr>
              <a:spcAft>
                <a:spcPts val="800"/>
              </a:spcAft>
              <a:defRPr sz="1500">
                <a:solidFill>
                  <a:srgbClr val="94A3B8"/>
                </a:solidFill>
              </a:defRPr>
            </a:pPr>
            <a:r>
              <a:t>Life-care planners, economists, and medical illustrators may be appropriate in high-value cases.</a:t>
            </a:r>
          </a:p>
          <a:p>
            <a:pPr>
              <a:spcAft>
                <a:spcPts val="800"/>
              </a:spcAft>
              <a:defRPr sz="1500">
                <a:solidFill>
                  <a:srgbClr val="94A3B8"/>
                </a:solidFill>
              </a:defRPr>
            </a:pPr>
            <a:r>
              <a:t>Wrongful death claims involve different beneficiaries, estates, and deadlines than personal injury alone.</a:t>
            </a:r>
          </a:p>
        </p:txBody>
      </p:sp>
    </p:spTree>
  </p:cSld>
  <p:clrMapOvr>
    <a:masterClrMapping/>
  </p:clrMapOvr>
</p:sld>
</file>

<file path=ppt/slides/slide7.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Tennessee deadlines &amp; why timing matters</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Topic · Detail</a:t>
            </a:r>
          </a:p>
          <a:p>
            <a:pPr>
              <a:spcAft>
                <a:spcPts val="800"/>
              </a:spcAft>
              <a:defRPr sz="1500">
                <a:solidFill>
                  <a:srgbClr val="94A3B8"/>
                </a:solidFill>
              </a:defRPr>
            </a:pPr>
            <a:r>
              <a:t>Statute of limitations · 2 years (most injury claims — confirm with licensed counsel)</a:t>
            </a:r>
          </a:p>
          <a:p>
            <a:pPr>
              <a:spcAft>
                <a:spcPts val="800"/>
              </a:spcAft>
              <a:defRPr sz="1500">
                <a:solidFill>
                  <a:srgbClr val="94A3B8"/>
                </a:solidFill>
              </a:defRPr>
            </a:pPr>
            <a:r>
              <a:t>Government / special defendants · Often much shorter notice windows — ask counsel immediately</a:t>
            </a:r>
          </a:p>
          <a:p>
            <a:pPr>
              <a:spcAft>
                <a:spcPts val="800"/>
              </a:spcAft>
              <a:defRPr sz="1500">
                <a:solidFill>
                  <a:srgbClr val="94A3B8"/>
                </a:solidFill>
              </a:defRPr>
            </a:pPr>
            <a:r>
              <a:t>WreckMatch matching fee · $0 to consumers</a:t>
            </a:r>
          </a:p>
        </p:txBody>
      </p:sp>
    </p:spTree>
  </p:cSld>
  <p:clrMapOvr>
    <a:masterClrMapping/>
  </p:clrMapOvr>
</p:sld>
</file>

<file path=ppt/slides/slide8.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Insurance company tactics to expect</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Recorded statements in the first 24–48 hours designed to lock in fault language</a:t>
            </a:r>
          </a:p>
          <a:p>
            <a:pPr>
              <a:spcAft>
                <a:spcPts val="800"/>
              </a:spcAft>
              <a:defRPr sz="1500">
                <a:solidFill>
                  <a:srgbClr val="94A3B8"/>
                </a:solidFill>
              </a:defRPr>
            </a:pPr>
            <a:r>
              <a:t>Quick cash offers before MRI results or specialist referrals return</a:t>
            </a:r>
          </a:p>
          <a:p>
            <a:pPr>
              <a:spcAft>
                <a:spcPts val="800"/>
              </a:spcAft>
              <a:defRPr sz="1500">
                <a:solidFill>
                  <a:srgbClr val="94A3B8"/>
                </a:solidFill>
              </a:defRPr>
            </a:pPr>
            <a:r>
              <a:t>Disputing serious injury thresholds or pre-existing conditions</a:t>
            </a:r>
          </a:p>
          <a:p>
            <a:pPr>
              <a:spcAft>
                <a:spcPts val="800"/>
              </a:spcAft>
              <a:defRPr sz="1500">
                <a:solidFill>
                  <a:srgbClr val="94A3B8"/>
                </a:solidFill>
              </a:defRPr>
            </a:pPr>
            <a:r>
              <a:t>Multiple policies pointing blame at each other (especially in truck and multi-vehicle crashes)</a:t>
            </a:r>
          </a:p>
        </p:txBody>
      </p:sp>
    </p:spTree>
  </p:cSld>
  <p:clrMapOvr>
    <a:masterClrMapping/>
  </p:clrMapOvr>
</p:sld>
</file>

<file path=ppt/slides/slide9.xml><?xml version="1.0" encoding="utf-8"?>
<p:sld xmlns:a="http://schemas.openxmlformats.org/drawingml/2006/main" xmlns:p="http://schemas.openxmlformats.org/presentationml/2006/main" xmlns:r="http://schemas.openxmlformats.org/officeDocument/2006/relationships">
  <p:cSld>
    <p:bg>
      <p:bgPr>
        <a:solidFill>
          <a:srgbClr val="0F172A"/>
        </a:solidFill>
        <a:effectLst/>
      </p:bgPr>
    </p:bg>
    <p:spTree>
      <p:nvGrpSpPr>
        <p:cNvPr id="1" name=""/>
        <p:cNvGrpSpPr/>
        <p:nvPr/>
      </p:nvGrpSpPr>
      <p:grpSpPr/>
      <p:sp>
        <p:nvSpPr>
          <p:cNvPr id="2" name="Rectangle 1"/>
          <p:cNvSpPr/>
          <p:nvPr/>
        </p:nvSpPr>
        <p:spPr>
          <a:xfrm>
            <a:off x="0" y="0"/>
            <a:ext cx="109728" cy="6858000"/>
          </a:xfrm>
          <a:prstGeom prst="rect">
            <a:avLst/>
          </a:prstGeom>
          <a:solidFill>
            <a:srgbClr val="CC0000"/>
          </a:solidFill>
          <a:ln>
            <a:noFill/>
          </a:ln>
        </p:spPr>
        <p:style>
          <a:lnRef idx="1">
            <a:schemeClr val="accent1"/>
          </a:lnRef>
          <a:fillRef idx="3">
            <a:schemeClr val="accent1"/>
          </a:fillRef>
          <a:effectRef idx="2">
            <a:schemeClr val="accent1"/>
          </a:effectRef>
          <a:fontRef idx="minor">
            <a:schemeClr val="lt1"/>
          </a:fontRef>
        </p:style>
        <p:txBody>
          <a:bodyPr rtlCol="0" anchor="ctr"/>
          <a:lstStyle/>
          <a:p>
            <a:pPr algn="ctr"/>
          </a:p>
        </p:txBody>
      </p:sp>
      <p:sp>
        <p:nvSpPr>
          <p:cNvPr id="3" name="TextBox 2"/>
          <p:cNvSpPr txBox="1"/>
          <p:nvPr/>
        </p:nvSpPr>
        <p:spPr>
          <a:xfrm>
            <a:off x="411480" y="411480"/>
            <a:ext cx="8229600" cy="822960"/>
          </a:xfrm>
          <a:prstGeom prst="rect">
            <a:avLst/>
          </a:prstGeom>
          <a:noFill/>
        </p:spPr>
        <p:txBody>
          <a:bodyPr wrap="none">
            <a:spAutoFit/>
          </a:bodyPr>
          <a:lstStyle/>
          <a:p>
            <a:pPr>
              <a:defRPr sz="2400" b="1">
                <a:solidFill>
                  <a:srgbClr val="FFFFFF"/>
                </a:solidFill>
              </a:defRPr>
            </a:pPr>
            <a:r>
              <a:t>When to speak with a lawyer</a:t>
            </a:r>
          </a:p>
        </p:txBody>
      </p:sp>
      <p:sp>
        <p:nvSpPr>
          <p:cNvPr id="4" name="TextBox 3"/>
          <p:cNvSpPr txBox="1"/>
          <p:nvPr/>
        </p:nvSpPr>
        <p:spPr>
          <a:xfrm>
            <a:off x="502920" y="1234440"/>
            <a:ext cx="8138160" cy="5029200"/>
          </a:xfrm>
          <a:prstGeom prst="rect">
            <a:avLst/>
          </a:prstGeom>
          <a:noFill/>
        </p:spPr>
        <p:txBody>
          <a:bodyPr wrap="square">
            <a:spAutoFit/>
          </a:bodyPr>
          <a:lstStyle/>
          <a:p>
            <a:pPr>
              <a:spcAft>
                <a:spcPts val="800"/>
              </a:spcAft>
              <a:defRPr sz="1500">
                <a:solidFill>
                  <a:srgbClr val="94A3B8"/>
                </a:solidFill>
              </a:defRPr>
            </a:pPr>
            <a:r>
              <a:t>Consider a free consultation if: hospitalization occurred, fault is disputed, a commercial truck was involved, a death occurred, or an insurer already denied coverage. WreckMatch connects you with participating licensed attorneys — we do not provide legal advice ourselves.</a:t>
            </a:r>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1</TotalTime>
  <Words>0</Words>
  <Application>Microsoft Macintosh PowerPoint</Application>
  <PresentationFormat>On-screen Show (4:3)</PresentationFormat>
  <Paragraphs>0</Paragraphs>
  <Slides>0</Slides>
  <Notes>0</Notes>
  <HiddenSlides>0</HiddenSlides>
  <MMClips>0</MMClips>
  <ScaleCrop>false</ScaleCrop>
  <HeadingPairs>
    <vt:vector size="4" baseType="variant">
      <vt:variant>
        <vt:lpstr>Theme</vt:lpstr>
      </vt:variant>
      <vt:variant>
        <vt:i4>1</vt:i4>
      </vt:variant>
      <vt:variant>
        <vt:lpstr>Slide Titles</vt:lpstr>
      </vt:variant>
      <vt:variant>
        <vt:i4>0</vt:i4>
      </vt:variant>
    </vt:vector>
  </HeadingPairs>
  <TitlesOfParts>
    <vt:vector size="1" baseType="lpstr">
      <vt:lpstr>Office Theme</vt:lpstr>
    </vt:vector>
  </TitlesOfParts>
  <Manager/>
  <Company/>
  <LinksUpToDate>false</LinksUpToDate>
  <SharedDoc>false</SharedDoc>
  <HyperlinkBase/>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Catastrophic Injury Car Crash in Nashville, Tennessee (2026)</dc:title>
  <dc:subject>WreckMatch educational guide — Catastrophic Injury</dc:subject>
  <dc:creator/>
  <cp:keywords>WreckMatch, car accident, Tennessee, Catastrophic Injury, catastrophic injury car crash in nashville tennessee 2026, personal injury, attorney matching</cp:keywords>
  <dc:description>Gold-tier presentation summary for https://www.wreckmatch.com/blog/catastrophic-injury-car-crash-in-nashville-tennessee-2026. Educational only; not a law firm.</dc:description>
  <cp:lastModifiedBy>Steve Canny</cp:lastModifiedBy>
  <cp:revision>1</cp:revision>
  <dcterms:created xsi:type="dcterms:W3CDTF">2013-01-27T09:14:16Z</dcterms:created>
  <dcterms:modified xsi:type="dcterms:W3CDTF">2013-01-27T09:15:58Z</dcterms:modified>
  <cp:category>Legal Education</cp:category>
</cp:coreProperties>
</file>